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256" r:id="rId2"/>
    <p:sldId id="272" r:id="rId3"/>
    <p:sldId id="271" r:id="rId4"/>
    <p:sldId id="273" r:id="rId5"/>
    <p:sldId id="284" r:id="rId6"/>
    <p:sldId id="300" r:id="rId7"/>
    <p:sldId id="301" r:id="rId8"/>
    <p:sldId id="303" r:id="rId9"/>
    <p:sldId id="302" r:id="rId10"/>
    <p:sldId id="304" r:id="rId11"/>
    <p:sldId id="305" r:id="rId12"/>
    <p:sldId id="306" r:id="rId13"/>
    <p:sldId id="308" r:id="rId14"/>
    <p:sldId id="309" r:id="rId15"/>
    <p:sldId id="310" r:id="rId16"/>
    <p:sldId id="311" r:id="rId17"/>
    <p:sldId id="312" r:id="rId18"/>
    <p:sldId id="31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E7153BE5-CB1B-554D-B8EC-5FEB34095546}">
          <p14:sldIdLst>
            <p14:sldId id="256"/>
            <p14:sldId id="272"/>
            <p14:sldId id="271"/>
          </p14:sldIdLst>
        </p14:section>
        <p14:section name="2. First Crawler" id="{9E3F5914-7CA2-BF4A-9B0A-6A244FC62953}">
          <p14:sldIdLst>
            <p14:sldId id="273"/>
            <p14:sldId id="284"/>
            <p14:sldId id="300"/>
          </p14:sldIdLst>
        </p14:section>
        <p14:section name="3. Second Crawler" id="{76867BE4-0B47-6B42-91CA-24814A4E4983}">
          <p14:sldIdLst>
            <p14:sldId id="301"/>
            <p14:sldId id="303"/>
            <p14:sldId id="302"/>
            <p14:sldId id="304"/>
          </p14:sldIdLst>
        </p14:section>
        <p14:section name="4. TF-IDF" id="{E0DD3B99-A565-5645-AA53-08270AA7AB11}">
          <p14:sldIdLst>
            <p14:sldId id="305"/>
            <p14:sldId id="306"/>
            <p14:sldId id="308"/>
            <p14:sldId id="309"/>
            <p14:sldId id="31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455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1961"/>
  </p:normalViewPr>
  <p:slideViewPr>
    <p:cSldViewPr snapToGrid="0">
      <p:cViewPr>
        <p:scale>
          <a:sx n="105" d="100"/>
          <a:sy n="105" d="100"/>
        </p:scale>
        <p:origin x="240"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73D7E-5B95-354E-ABE5-EA3DC51F30B3}" type="datetimeFigureOut">
              <a:t>2023/11/13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F34F1-3627-734B-81B0-23458D9FCC48}" type="slidenum">
              <a:t>‹#›</a:t>
            </a:fld>
            <a:endParaRPr kumimoji="1" lang="zh-CN" altLang="en-US"/>
          </a:p>
        </p:txBody>
      </p:sp>
    </p:spTree>
    <p:extLst>
      <p:ext uri="{BB962C8B-B14F-4D97-AF65-F5344CB8AC3E}">
        <p14:creationId xmlns:p14="http://schemas.microsoft.com/office/powerpoint/2010/main" val="299094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Having the url list, we have the second crawler to crawl movie contents of each movie. One movie, with one url, which leads to one movie content, i.e., plots. We wrote a special function to read excel file and form an array of movie urls.</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7</a:t>
            </a:fld>
            <a:endParaRPr kumimoji="1" lang="en-CN" altLang="zh-CN"/>
          </a:p>
        </p:txBody>
      </p:sp>
    </p:spTree>
    <p:extLst>
      <p:ext uri="{BB962C8B-B14F-4D97-AF65-F5344CB8AC3E}">
        <p14:creationId xmlns:p14="http://schemas.microsoft.com/office/powerpoint/2010/main" val="257016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The url leads to the detail page of a movie. The plot is stored in a paragraph element, having attribute slot="content". So we can extract it using xpath.</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8</a:t>
            </a:fld>
            <a:endParaRPr kumimoji="1" lang="en-CN" altLang="zh-CN"/>
          </a:p>
        </p:txBody>
      </p:sp>
    </p:spTree>
    <p:extLst>
      <p:ext uri="{BB962C8B-B14F-4D97-AF65-F5344CB8AC3E}">
        <p14:creationId xmlns:p14="http://schemas.microsoft.com/office/powerpoint/2010/main" val="138119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Here is the code. We first initialize the start url by calling the get_movie_url function. Then, in start_requests() function, there is a for loop, traversing each start url. In each for loop, the function parse is called with the corresponding url as parameter.</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9</a:t>
            </a:fld>
            <a:endParaRPr kumimoji="1" lang="en-CN" altLang="zh-CN"/>
          </a:p>
        </p:txBody>
      </p:sp>
    </p:spTree>
    <p:extLst>
      <p:ext uri="{BB962C8B-B14F-4D97-AF65-F5344CB8AC3E}">
        <p14:creationId xmlns:p14="http://schemas.microsoft.com/office/powerpoint/2010/main" val="14270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The xpath retrieving the plot is "//p[@slot='content']/text()". We use regular expression tools to remove enters and tabs. Lastly, we store the retrieved content data into another excel file.</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10</a:t>
            </a:fld>
            <a:endParaRPr kumimoji="1" lang="en-CN" altLang="zh-CN"/>
          </a:p>
        </p:txBody>
      </p:sp>
    </p:spTree>
    <p:extLst>
      <p:ext uri="{BB962C8B-B14F-4D97-AF65-F5344CB8AC3E}">
        <p14:creationId xmlns:p14="http://schemas.microsoft.com/office/powerpoint/2010/main" val="115647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a:effectLst/>
                <a:latin typeface="American Typewriter" panose="02090604020004020304" pitchFamily="18" charset="77"/>
              </a:rPr>
              <a:t>TF-IDF Matrix &amp; Search</a:t>
            </a:r>
          </a:p>
          <a:p>
            <a:r>
              <a:rPr lang="en-US">
                <a:effectLst/>
                <a:latin typeface="American Typewriter" panose="02090604020004020304" pitchFamily="18" charset="77"/>
              </a:rPr>
              <a:t>The rest part is very simple. </a:t>
            </a:r>
          </a:p>
          <a:p>
            <a:pPr>
              <a:buFont typeface="+mj-lt"/>
              <a:buAutoNum type="arabicPeriod"/>
            </a:pPr>
            <a:r>
              <a:rPr lang="en-US">
                <a:effectLst/>
                <a:latin typeface="American Typewriter" panose="02090604020004020304" pitchFamily="18" charset="77"/>
              </a:rPr>
              <a:t>For each plot as a single string, tokenize it into an array of words;</a:t>
            </a:r>
          </a:p>
          <a:p>
            <a:pPr>
              <a:buFont typeface="+mj-lt"/>
              <a:buAutoNum type="arabicPeriod"/>
            </a:pPr>
            <a:r>
              <a:rPr lang="en-US">
                <a:effectLst/>
                <a:latin typeface="American Typewriter" panose="02090604020004020304" pitchFamily="18" charset="77"/>
              </a:rPr>
              <a:t>Sums the duplicates within each array, forming a term-frequency vector. Each tf vector corresponds to a movie plot;</a:t>
            </a:r>
          </a:p>
          <a:p>
            <a:pPr>
              <a:buFont typeface="+mj-lt"/>
              <a:buAutoNum type="arabicPeriod"/>
            </a:pPr>
            <a:r>
              <a:rPr lang="en-US">
                <a:effectLst/>
                <a:latin typeface="American Typewriter" panose="02090604020004020304" pitchFamily="18" charset="77"/>
              </a:rPr>
              <a:t>Combine multiple vectors into a tf matrix.</a:t>
            </a:r>
          </a:p>
          <a:p>
            <a:pPr>
              <a:buFont typeface="+mj-lt"/>
              <a:buAutoNum type="arabicPeriod"/>
            </a:pPr>
            <a:r>
              <a:rPr lang="en-US">
                <a:effectLst/>
                <a:latin typeface="American Typewriter" panose="02090604020004020304" pitchFamily="18" charset="77"/>
              </a:rPr>
              <a:t>Lastly, calculate idf and forms a tf-idf matrix.</a:t>
            </a:r>
          </a:p>
          <a:p>
            <a:br>
              <a:rPr lang="en-US">
                <a:effectLst/>
                <a:latin typeface="American Typewriter" panose="02090604020004020304" pitchFamily="18" charset="77"/>
              </a:rPr>
            </a:br>
            <a:endParaRPr lang="en-US">
              <a:effectLst/>
              <a:latin typeface="American Typewriter" panose="02090604020004020304" pitchFamily="18" charset="77"/>
            </a:endParaRPr>
          </a:p>
          <a:p>
            <a:r>
              <a:rPr lang="en-US">
                <a:effectLst/>
                <a:latin typeface="American Typewriter" panose="02090604020004020304" pitchFamily="18" charset="77"/>
              </a:rPr>
              <a:t>Let me give you a demo.</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11</a:t>
            </a:fld>
            <a:endParaRPr kumimoji="1" lang="en-CN" altLang="zh-CN"/>
          </a:p>
        </p:txBody>
      </p:sp>
    </p:spTree>
    <p:extLst>
      <p:ext uri="{BB962C8B-B14F-4D97-AF65-F5344CB8AC3E}">
        <p14:creationId xmlns:p14="http://schemas.microsoft.com/office/powerpoint/2010/main" val="65582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0"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4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74095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5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011F853-866C-8DE3-1E65-D964DD535032}"/>
              </a:ext>
            </a:extLst>
          </p:cNvPr>
          <p:cNvSpPr/>
          <p:nvPr userDrawn="1"/>
        </p:nvSpPr>
        <p:spPr>
          <a:xfrm>
            <a:off x="0" y="0"/>
            <a:ext cx="5157216"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a:xfrm>
            <a:off x="1024128" y="585216"/>
            <a:ext cx="3818805" cy="1499616"/>
          </a:xfrm>
        </p:spPr>
        <p:txBody>
          <a:bodyPr>
            <a:noAutofit/>
          </a:bodyPr>
          <a:lstStyle>
            <a:lvl1pPr>
              <a:defRPr sz="4000">
                <a:solidFill>
                  <a:schemeClr val="bg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024129" y="2286000"/>
            <a:ext cx="3913631" cy="40233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8" name="矩形 7">
            <a:extLst>
              <a:ext uri="{FF2B5EF4-FFF2-40B4-BE49-F238E27FC236}">
                <a16:creationId xmlns:a16="http://schemas.microsoft.com/office/drawing/2014/main" id="{438705CD-335C-B86E-27DA-1E2FB523EB3C}"/>
              </a:ext>
            </a:extLst>
          </p:cNvPr>
          <p:cNvSpPr/>
          <p:nvPr userDrawn="1"/>
        </p:nvSpPr>
        <p:spPr>
          <a:xfrm>
            <a:off x="962108" y="1016974"/>
            <a:ext cx="62020" cy="54068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A94FECB-E375-45EB-D3D0-5D6D68448F35}"/>
              </a:ext>
            </a:extLst>
          </p:cNvPr>
          <p:cNvSpPr/>
          <p:nvPr userDrawn="1"/>
        </p:nvSpPr>
        <p:spPr>
          <a:xfrm>
            <a:off x="959428" y="2433631"/>
            <a:ext cx="62020" cy="274320"/>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4661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Rectangle 8"/>
          <p:cNvSpPr/>
          <p:nvPr/>
        </p:nvSpPr>
        <p:spPr>
          <a:xfrm>
            <a:off x="0" y="2"/>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8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301503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zh-CN" altLang="en-US" dirty="0"/>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234553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22645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5" name="矩形 4">
            <a:extLst>
              <a:ext uri="{FF2B5EF4-FFF2-40B4-BE49-F238E27FC236}">
                <a16:creationId xmlns:a16="http://schemas.microsoft.com/office/drawing/2014/main" id="{19E20C32-D75B-A139-0E0E-BDE97A908161}"/>
              </a:ext>
            </a:extLst>
          </p:cNvPr>
          <p:cNvSpPr/>
          <p:nvPr userDrawn="1"/>
        </p:nvSpPr>
        <p:spPr>
          <a:xfrm>
            <a:off x="0" y="-1"/>
            <a:ext cx="12192000" cy="4605251"/>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7732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dirty="0"/>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00334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AE3CA84-0D9F-4F18-83B2-3A209B58D591}"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2229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en.wikipedia.org/wiki/Limited_releas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1328C-70EC-B7C4-5B3C-6C9538A77921}"/>
              </a:ext>
            </a:extLst>
          </p:cNvPr>
          <p:cNvSpPr>
            <a:spLocks noGrp="1"/>
          </p:cNvSpPr>
          <p:nvPr>
            <p:ph type="ctrTitle"/>
          </p:nvPr>
        </p:nvSpPr>
        <p:spPr/>
        <p:txBody>
          <a:bodyPr>
            <a:normAutofit/>
          </a:bodyPr>
          <a:lstStyle/>
          <a:p>
            <a:r>
              <a:rPr lang="en-US" altLang="zh-CN" dirty="0"/>
              <a:t>Plot</a:t>
            </a:r>
            <a:r>
              <a:rPr lang="zh-CN" altLang="en-US" dirty="0"/>
              <a:t> </a:t>
            </a:r>
            <a:r>
              <a:rPr lang="en-US" altLang="zh-CN" dirty="0"/>
              <a:t>Search</a:t>
            </a:r>
            <a:r>
              <a:rPr lang="zh-CN" altLang="en-US" dirty="0"/>
              <a:t> </a:t>
            </a:r>
            <a:r>
              <a:rPr lang="en-US" altLang="zh-CN" dirty="0"/>
              <a:t>using</a:t>
            </a:r>
            <a:r>
              <a:rPr lang="zh-CN" altLang="en-US" dirty="0"/>
              <a:t> </a:t>
            </a:r>
            <a:r>
              <a:rPr lang="en-US" altLang="zh-CN" dirty="0"/>
              <a:t>tf-idf</a:t>
            </a:r>
            <a:r>
              <a:rPr lang="zh-CN" altLang="en-US" dirty="0"/>
              <a:t> </a:t>
            </a:r>
            <a:r>
              <a:rPr lang="en-US" altLang="zh-CN" dirty="0"/>
              <a:t>Model</a:t>
            </a:r>
            <a:br>
              <a:rPr lang="en-US" altLang="zh-CN" dirty="0"/>
            </a:br>
            <a:r>
              <a:rPr lang="en-US" altLang="zh-CN" sz="2200" dirty="0"/>
              <a:t>From</a:t>
            </a:r>
            <a:r>
              <a:rPr lang="zh-CN" altLang="en-US" sz="2200" dirty="0"/>
              <a:t> </a:t>
            </a:r>
            <a:r>
              <a:rPr lang="en-US" altLang="zh-CN" sz="2200" dirty="0"/>
              <a:t>top</a:t>
            </a:r>
            <a:r>
              <a:rPr lang="zh-CN" altLang="en-US" sz="2200" dirty="0"/>
              <a:t> </a:t>
            </a:r>
            <a:r>
              <a:rPr lang="en-US" altLang="zh-CN" sz="2200" dirty="0"/>
              <a:t>100+</a:t>
            </a:r>
            <a:r>
              <a:rPr lang="zh-CN" altLang="en-US" sz="2200" dirty="0"/>
              <a:t> </a:t>
            </a:r>
            <a:r>
              <a:rPr lang="en-US" altLang="zh-CN" sz="2200" dirty="0"/>
              <a:t>list</a:t>
            </a:r>
            <a:r>
              <a:rPr lang="zh-CN" altLang="en-US" sz="2200" dirty="0"/>
              <a:t> </a:t>
            </a:r>
            <a:r>
              <a:rPr lang="en-US" altLang="zh-CN" sz="2200" dirty="0"/>
              <a:t>from</a:t>
            </a:r>
            <a:r>
              <a:rPr lang="zh-CN" altLang="en-US" sz="2200" dirty="0"/>
              <a:t> </a:t>
            </a:r>
            <a:r>
              <a:rPr lang="en-US" altLang="zh-CN" sz="2200" dirty="0"/>
              <a:t>Rotten</a:t>
            </a:r>
            <a:r>
              <a:rPr lang="zh-CN" altLang="en-US" sz="2200" dirty="0"/>
              <a:t> </a:t>
            </a:r>
            <a:r>
              <a:rPr lang="en-US" altLang="zh-CN" sz="2200" dirty="0"/>
              <a:t>Tomatoes</a:t>
            </a:r>
            <a:endParaRPr lang="zh-CN" altLang="en-US" dirty="0"/>
          </a:p>
        </p:txBody>
      </p:sp>
      <p:sp>
        <p:nvSpPr>
          <p:cNvPr id="3" name="副标题 2">
            <a:extLst>
              <a:ext uri="{FF2B5EF4-FFF2-40B4-BE49-F238E27FC236}">
                <a16:creationId xmlns:a16="http://schemas.microsoft.com/office/drawing/2014/main" id="{ACC558B7-383B-D5E0-90E8-CC025CC50F7C}"/>
              </a:ext>
            </a:extLst>
          </p:cNvPr>
          <p:cNvSpPr>
            <a:spLocks noGrp="1"/>
          </p:cNvSpPr>
          <p:nvPr>
            <p:ph type="subTitle" idx="1"/>
          </p:nvPr>
        </p:nvSpPr>
        <p:spPr/>
        <p:txBody>
          <a:bodyPr/>
          <a:lstStyle/>
          <a:p>
            <a:r>
              <a:rPr lang="en-US" altLang="zh-CN" dirty="0"/>
              <a:t>Huang</a:t>
            </a:r>
            <a:r>
              <a:rPr lang="zh-CN" altLang="en-US" dirty="0"/>
              <a:t> </a:t>
            </a:r>
            <a:r>
              <a:rPr lang="en-US" altLang="zh-CN" dirty="0"/>
              <a:t>Yanzhen	DC126732</a:t>
            </a:r>
          </a:p>
          <a:p>
            <a:r>
              <a:rPr lang="en-US" altLang="zh-CN" dirty="0"/>
              <a:t>Chen</a:t>
            </a:r>
            <a:r>
              <a:rPr lang="zh-CN" altLang="en-US" dirty="0"/>
              <a:t> </a:t>
            </a:r>
            <a:r>
              <a:rPr lang="en-US" altLang="zh-CN" dirty="0"/>
              <a:t>Zirui		DC127901</a:t>
            </a:r>
            <a:endParaRPr lang="zh-CN" altLang="en-US" dirty="0"/>
          </a:p>
        </p:txBody>
      </p:sp>
    </p:spTree>
    <p:extLst>
      <p:ext uri="{BB962C8B-B14F-4D97-AF65-F5344CB8AC3E}">
        <p14:creationId xmlns:p14="http://schemas.microsoft.com/office/powerpoint/2010/main" val="270631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Data</a:t>
            </a:r>
            <a:r>
              <a:rPr lang="zh-CN" altLang="en-US" dirty="0"/>
              <a:t> </a:t>
            </a:r>
            <a:r>
              <a:rPr lang="en-US" altLang="zh-CN" dirty="0"/>
              <a:t>stored</a:t>
            </a:r>
            <a:r>
              <a:rPr lang="zh-CN" altLang="en-US" dirty="0"/>
              <a:t> </a:t>
            </a:r>
            <a:r>
              <a:rPr lang="en-US" altLang="zh-CN" dirty="0"/>
              <a:t>in</a:t>
            </a:r>
            <a:r>
              <a:rPr lang="zh-CN" altLang="en-US" dirty="0"/>
              <a:t> </a:t>
            </a:r>
            <a:r>
              <a:rPr lang="en-US" altLang="zh-CN" dirty="0"/>
              <a:t>excel</a:t>
            </a:r>
            <a:r>
              <a:rPr lang="zh-CN" altLang="en-US" dirty="0"/>
              <a:t> </a:t>
            </a:r>
            <a:r>
              <a:rPr lang="en-US" altLang="zh-CN" dirty="0"/>
              <a:t>file:</a:t>
            </a:r>
          </a:p>
          <a:p>
            <a:r>
              <a:rPr lang="en-US" altLang="zh-CN" i="1" dirty="0"/>
              <a:t>movie_content.xls</a:t>
            </a:r>
          </a:p>
          <a:p>
            <a:endParaRPr lang="zh-CN" altLang="en-US" dirty="0"/>
          </a:p>
          <a:p>
            <a:endParaRPr lang="zh-CN" altLang="en-US" dirty="0"/>
          </a:p>
          <a:p>
            <a:endParaRPr kumimoji="1" lang="zh-CN" altLang="en-US"/>
          </a:p>
        </p:txBody>
      </p:sp>
      <p:pic>
        <p:nvPicPr>
          <p:cNvPr id="6" name="图片 5" descr="图形用户界面, 文本, 应用程序&#10;&#10;描述已自动生成">
            <a:extLst>
              <a:ext uri="{FF2B5EF4-FFF2-40B4-BE49-F238E27FC236}">
                <a16:creationId xmlns:a16="http://schemas.microsoft.com/office/drawing/2014/main" id="{34793368-73A3-8209-6DB9-36B1681D7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608" y="0"/>
            <a:ext cx="11343191" cy="6900907"/>
          </a:xfrm>
          <a:prstGeom prst="rect">
            <a:avLst/>
          </a:prstGeom>
        </p:spPr>
      </p:pic>
    </p:spTree>
    <p:extLst>
      <p:ext uri="{BB962C8B-B14F-4D97-AF65-F5344CB8AC3E}">
        <p14:creationId xmlns:p14="http://schemas.microsoft.com/office/powerpoint/2010/main" val="16119080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Basic</a:t>
            </a:r>
            <a:r>
              <a:rPr kumimoji="1" lang="zh-CN" altLang="en-US"/>
              <a:t> </a:t>
            </a:r>
            <a:r>
              <a:rPr kumimoji="1" lang="en-US" altLang="zh-CN"/>
              <a:t>Idea:</a:t>
            </a:r>
          </a:p>
          <a:p>
            <a:pPr lvl="1"/>
            <a:r>
              <a:rPr kumimoji="1" lang="en-US" altLang="zh-CN"/>
              <a:t>1.</a:t>
            </a:r>
            <a:r>
              <a:rPr kumimoji="1" lang="zh-CN" altLang="en-US"/>
              <a:t> </a:t>
            </a:r>
            <a:r>
              <a:rPr kumimoji="1" lang="en-US" altLang="zh-CN"/>
              <a:t>Tokenize</a:t>
            </a:r>
            <a:r>
              <a:rPr kumimoji="1" lang="zh-CN" altLang="en-US"/>
              <a:t> </a:t>
            </a:r>
            <a:r>
              <a:rPr kumimoji="1" lang="en-US" altLang="zh-CN"/>
              <a:t>each</a:t>
            </a:r>
            <a:r>
              <a:rPr kumimoji="1" lang="zh-CN" altLang="en-US"/>
              <a:t> </a:t>
            </a:r>
            <a:r>
              <a:rPr kumimoji="1" lang="en-US" altLang="zh-CN"/>
              <a:t>article</a:t>
            </a:r>
            <a:r>
              <a:rPr kumimoji="1" lang="zh-CN" altLang="en-US"/>
              <a:t> </a:t>
            </a:r>
            <a:r>
              <a:rPr kumimoji="1" lang="en-US" altLang="zh-CN"/>
              <a:t>into</a:t>
            </a:r>
            <a:r>
              <a:rPr kumimoji="1" lang="zh-CN" altLang="en-US"/>
              <a:t> </a:t>
            </a:r>
            <a:r>
              <a:rPr kumimoji="1" lang="en-US" altLang="zh-CN"/>
              <a:t>a</a:t>
            </a:r>
            <a:r>
              <a:rPr kumimoji="1" lang="zh-CN" altLang="en-US"/>
              <a:t> </a:t>
            </a:r>
            <a:r>
              <a:rPr kumimoji="1" lang="en-US" altLang="zh-CN"/>
              <a:t>term</a:t>
            </a:r>
            <a:r>
              <a:rPr kumimoji="1" lang="zh-CN" altLang="en-US"/>
              <a:t> </a:t>
            </a:r>
            <a:r>
              <a:rPr kumimoji="1" lang="en-US" altLang="zh-CN"/>
              <a:t>array;</a:t>
            </a:r>
          </a:p>
          <a:p>
            <a:pPr lvl="1"/>
            <a:r>
              <a:rPr kumimoji="1" lang="en-US" altLang="zh-CN"/>
              <a:t>2.</a:t>
            </a:r>
            <a:r>
              <a:rPr kumimoji="1" lang="zh-CN" altLang="en-US"/>
              <a:t> </a:t>
            </a:r>
            <a:r>
              <a:rPr kumimoji="1" lang="en-US" altLang="zh-CN"/>
              <a:t>For</a:t>
            </a:r>
            <a:r>
              <a:rPr kumimoji="1" lang="zh-CN" altLang="en-US"/>
              <a:t> </a:t>
            </a:r>
            <a:r>
              <a:rPr kumimoji="1" lang="en-US" altLang="zh-CN"/>
              <a:t>each</a:t>
            </a:r>
            <a:r>
              <a:rPr kumimoji="1" lang="zh-CN" altLang="en-US"/>
              <a:t> </a:t>
            </a:r>
            <a:r>
              <a:rPr kumimoji="1" lang="en-US" altLang="zh-CN"/>
              <a:t>term</a:t>
            </a:r>
            <a:r>
              <a:rPr kumimoji="1" lang="zh-CN" altLang="en-US"/>
              <a:t> </a:t>
            </a:r>
            <a:r>
              <a:rPr kumimoji="1" lang="en-US" altLang="zh-CN"/>
              <a:t>array,</a:t>
            </a:r>
            <a:r>
              <a:rPr kumimoji="1" lang="zh-CN" altLang="en-US"/>
              <a:t> </a:t>
            </a:r>
            <a:r>
              <a:rPr kumimoji="1" lang="en-US" altLang="zh-CN"/>
              <a:t>remove</a:t>
            </a:r>
            <a:r>
              <a:rPr kumimoji="1" lang="zh-CN" altLang="en-US"/>
              <a:t> </a:t>
            </a:r>
            <a:r>
              <a:rPr kumimoji="1" lang="en-US" altLang="zh-CN"/>
              <a:t>duplicates</a:t>
            </a:r>
            <a:r>
              <a:rPr kumimoji="1" lang="zh-CN" altLang="en-US"/>
              <a:t> </a:t>
            </a:r>
            <a:r>
              <a:rPr kumimoji="1" lang="en-US" altLang="zh-CN"/>
              <a:t>and</a:t>
            </a:r>
            <a:r>
              <a:rPr kumimoji="1" lang="zh-CN" altLang="en-US"/>
              <a:t> </a:t>
            </a:r>
            <a:r>
              <a:rPr kumimoji="1" lang="en-US" altLang="zh-CN"/>
              <a:t>form</a:t>
            </a:r>
            <a:r>
              <a:rPr kumimoji="1" lang="zh-CN" altLang="en-US"/>
              <a:t> </a:t>
            </a:r>
            <a:r>
              <a:rPr kumimoji="1" lang="en-US" altLang="zh-CN"/>
              <a:t>a</a:t>
            </a:r>
            <a:r>
              <a:rPr kumimoji="1" lang="zh-CN" altLang="en-US"/>
              <a:t> </a:t>
            </a:r>
            <a:r>
              <a:rPr kumimoji="1" lang="en-US" altLang="zh-CN"/>
              <a:t>term-frequency</a:t>
            </a:r>
            <a:r>
              <a:rPr kumimoji="1" lang="zh-CN" altLang="en-US"/>
              <a:t> </a:t>
            </a:r>
            <a:r>
              <a:rPr kumimoji="1" lang="en-US" altLang="zh-CN"/>
              <a:t>vector;</a:t>
            </a:r>
          </a:p>
        </p:txBody>
      </p:sp>
      <p:sp>
        <p:nvSpPr>
          <p:cNvPr id="5" name="圆角矩形 4">
            <a:extLst>
              <a:ext uri="{FF2B5EF4-FFF2-40B4-BE49-F238E27FC236}">
                <a16:creationId xmlns:a16="http://schemas.microsoft.com/office/drawing/2014/main" id="{75F18167-E0A7-87E2-9B2D-3BA3C8E10C7F}"/>
              </a:ext>
            </a:extLst>
          </p:cNvPr>
          <p:cNvSpPr/>
          <p:nvPr/>
        </p:nvSpPr>
        <p:spPr>
          <a:xfrm>
            <a:off x="6776720" y="585216"/>
            <a:ext cx="1362559"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It</a:t>
            </a:r>
            <a:r>
              <a:rPr kumimoji="1" lang="zh-CN" altLang="en-US">
                <a:solidFill>
                  <a:schemeClr val="tx1"/>
                </a:solidFill>
              </a:rPr>
              <a:t> </a:t>
            </a:r>
            <a:r>
              <a:rPr kumimoji="1" lang="en-US" altLang="zh-CN">
                <a:solidFill>
                  <a:schemeClr val="tx1"/>
                </a:solidFill>
              </a:rPr>
              <a:t>iscake.</a:t>
            </a:r>
            <a:endParaRPr kumimoji="1" lang="zh-CN" altLang="en-US">
              <a:solidFill>
                <a:schemeClr val="tx1"/>
              </a:solidFill>
            </a:endParaRPr>
          </a:p>
        </p:txBody>
      </p:sp>
      <p:sp>
        <p:nvSpPr>
          <p:cNvPr id="6" name="文本框 5">
            <a:extLst>
              <a:ext uri="{FF2B5EF4-FFF2-40B4-BE49-F238E27FC236}">
                <a16:creationId xmlns:a16="http://schemas.microsoft.com/office/drawing/2014/main" id="{9107566F-0F57-156B-6F31-15F5485D042C}"/>
              </a:ext>
            </a:extLst>
          </p:cNvPr>
          <p:cNvSpPr txBox="1"/>
          <p:nvPr/>
        </p:nvSpPr>
        <p:spPr>
          <a:xfrm>
            <a:off x="5814596" y="578221"/>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1</a:t>
            </a:r>
            <a:endParaRPr kumimoji="1" lang="zh-CN" altLang="en-US"/>
          </a:p>
        </p:txBody>
      </p:sp>
      <p:sp>
        <p:nvSpPr>
          <p:cNvPr id="9" name="圆角矩形 8">
            <a:extLst>
              <a:ext uri="{FF2B5EF4-FFF2-40B4-BE49-F238E27FC236}">
                <a16:creationId xmlns:a16="http://schemas.microsoft.com/office/drawing/2014/main" id="{ADE4D0B7-EFC5-48D6-69CA-924DAC39D9AE}"/>
              </a:ext>
            </a:extLst>
          </p:cNvPr>
          <p:cNvSpPr/>
          <p:nvPr/>
        </p:nvSpPr>
        <p:spPr>
          <a:xfrm>
            <a:off x="6776720" y="1175458"/>
            <a:ext cx="250952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The</a:t>
            </a:r>
            <a:r>
              <a:rPr kumimoji="1" lang="zh-CN" altLang="en-US">
                <a:solidFill>
                  <a:schemeClr val="tx1"/>
                </a:solidFill>
              </a:rPr>
              <a:t> </a:t>
            </a:r>
            <a:r>
              <a:rPr kumimoji="1" lang="en-US" altLang="zh-CN">
                <a:solidFill>
                  <a:schemeClr val="tx1"/>
                </a:solidFill>
              </a:rPr>
              <a:t>cake</a:t>
            </a:r>
            <a:r>
              <a:rPr kumimoji="1" lang="zh-CN" altLang="en-US">
                <a:solidFill>
                  <a:schemeClr val="tx1"/>
                </a:solidFill>
              </a:rPr>
              <a:t> </a:t>
            </a:r>
            <a:r>
              <a:rPr kumimoji="1" lang="en-US" altLang="zh-CN">
                <a:solidFill>
                  <a:schemeClr val="tx1"/>
                </a:solidFill>
              </a:rPr>
              <a:t>tastes</a:t>
            </a:r>
            <a:r>
              <a:rPr kumimoji="1" lang="zh-CN" altLang="en-US">
                <a:solidFill>
                  <a:schemeClr val="tx1"/>
                </a:solidFill>
              </a:rPr>
              <a:t> </a:t>
            </a:r>
            <a:r>
              <a:rPr kumimoji="1" lang="en-US" altLang="zh-CN">
                <a:solidFill>
                  <a:schemeClr val="tx1"/>
                </a:solidFill>
              </a:rPr>
              <a:t>like</a:t>
            </a:r>
            <a:r>
              <a:rPr kumimoji="1" lang="zh-CN" altLang="en-US">
                <a:solidFill>
                  <a:schemeClr val="tx1"/>
                </a:solidFill>
              </a:rPr>
              <a:t> </a:t>
            </a:r>
            <a:r>
              <a:rPr kumimoji="1" lang="en-US" altLang="zh-CN">
                <a:solidFill>
                  <a:schemeClr val="tx1"/>
                </a:solidFill>
              </a:rPr>
              <a:t>cake.</a:t>
            </a:r>
            <a:endParaRPr kumimoji="1" lang="zh-CN" altLang="en-US">
              <a:solidFill>
                <a:schemeClr val="tx1"/>
              </a:solidFill>
            </a:endParaRPr>
          </a:p>
        </p:txBody>
      </p:sp>
      <p:sp>
        <p:nvSpPr>
          <p:cNvPr id="10" name="文本框 9">
            <a:extLst>
              <a:ext uri="{FF2B5EF4-FFF2-40B4-BE49-F238E27FC236}">
                <a16:creationId xmlns:a16="http://schemas.microsoft.com/office/drawing/2014/main" id="{56B6AB42-EAFF-A4CC-4D99-7F780CD477D8}"/>
              </a:ext>
            </a:extLst>
          </p:cNvPr>
          <p:cNvSpPr txBox="1"/>
          <p:nvPr/>
        </p:nvSpPr>
        <p:spPr>
          <a:xfrm>
            <a:off x="5814596" y="1168518"/>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2</a:t>
            </a:r>
            <a:endParaRPr kumimoji="1" lang="zh-CN" altLang="en-US"/>
          </a:p>
        </p:txBody>
      </p:sp>
      <p:sp>
        <p:nvSpPr>
          <p:cNvPr id="12" name="圆角矩形 11">
            <a:extLst>
              <a:ext uri="{FF2B5EF4-FFF2-40B4-BE49-F238E27FC236}">
                <a16:creationId xmlns:a16="http://schemas.microsoft.com/office/drawing/2014/main" id="{610DE0AC-3694-D7DD-E86A-3899C88656BF}"/>
              </a:ext>
            </a:extLst>
          </p:cNvPr>
          <p:cNvSpPr/>
          <p:nvPr/>
        </p:nvSpPr>
        <p:spPr>
          <a:xfrm>
            <a:off x="6776720" y="1729489"/>
            <a:ext cx="17678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The</a:t>
            </a:r>
            <a:r>
              <a:rPr kumimoji="1" lang="zh-CN" altLang="en-US">
                <a:solidFill>
                  <a:schemeClr val="tx1"/>
                </a:solidFill>
              </a:rPr>
              <a:t> </a:t>
            </a:r>
            <a:r>
              <a:rPr kumimoji="1" lang="en-US" altLang="zh-CN">
                <a:solidFill>
                  <a:schemeClr val="tx1"/>
                </a:solidFill>
              </a:rPr>
              <a:t>cake</a:t>
            </a:r>
            <a:r>
              <a:rPr kumimoji="1" lang="zh-CN" altLang="en-US">
                <a:solidFill>
                  <a:schemeClr val="tx1"/>
                </a:solidFill>
              </a:rPr>
              <a:t> </a:t>
            </a:r>
            <a:r>
              <a:rPr kumimoji="1" lang="en-US" altLang="zh-CN">
                <a:solidFill>
                  <a:schemeClr val="tx1"/>
                </a:solidFill>
              </a:rPr>
              <a:t>is</a:t>
            </a:r>
            <a:r>
              <a:rPr kumimoji="1" lang="zh-CN" altLang="en-US">
                <a:solidFill>
                  <a:schemeClr val="tx1"/>
                </a:solidFill>
              </a:rPr>
              <a:t> </a:t>
            </a:r>
            <a:r>
              <a:rPr kumimoji="1" lang="en-US" altLang="zh-CN">
                <a:solidFill>
                  <a:schemeClr val="tx1"/>
                </a:solidFill>
              </a:rPr>
              <a:t>a</a:t>
            </a:r>
            <a:r>
              <a:rPr kumimoji="1" lang="zh-CN" altLang="en-US">
                <a:solidFill>
                  <a:schemeClr val="tx1"/>
                </a:solidFill>
              </a:rPr>
              <a:t> </a:t>
            </a:r>
            <a:r>
              <a:rPr kumimoji="1" lang="en-US" altLang="zh-CN">
                <a:solidFill>
                  <a:schemeClr val="tx1"/>
                </a:solidFill>
              </a:rPr>
              <a:t>lie.</a:t>
            </a:r>
            <a:endParaRPr kumimoji="1" lang="zh-CN" altLang="en-US">
              <a:solidFill>
                <a:schemeClr val="tx1"/>
              </a:solidFill>
            </a:endParaRPr>
          </a:p>
        </p:txBody>
      </p:sp>
      <p:sp>
        <p:nvSpPr>
          <p:cNvPr id="13" name="文本框 12">
            <a:extLst>
              <a:ext uri="{FF2B5EF4-FFF2-40B4-BE49-F238E27FC236}">
                <a16:creationId xmlns:a16="http://schemas.microsoft.com/office/drawing/2014/main" id="{70E5222D-76A1-4675-0652-DEBE01992D4E}"/>
              </a:ext>
            </a:extLst>
          </p:cNvPr>
          <p:cNvSpPr txBox="1"/>
          <p:nvPr/>
        </p:nvSpPr>
        <p:spPr>
          <a:xfrm>
            <a:off x="5822534" y="1722494"/>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3</a:t>
            </a:r>
            <a:endParaRPr kumimoji="1" lang="zh-CN" altLang="en-US"/>
          </a:p>
        </p:txBody>
      </p:sp>
      <p:sp>
        <p:nvSpPr>
          <p:cNvPr id="14" name="文本框 13">
            <a:extLst>
              <a:ext uri="{FF2B5EF4-FFF2-40B4-BE49-F238E27FC236}">
                <a16:creationId xmlns:a16="http://schemas.microsoft.com/office/drawing/2014/main" id="{63B719F8-4FF8-BE43-4B60-DEEBA04135C8}"/>
              </a:ext>
            </a:extLst>
          </p:cNvPr>
          <p:cNvSpPr txBox="1"/>
          <p:nvPr/>
        </p:nvSpPr>
        <p:spPr>
          <a:xfrm>
            <a:off x="5178120" y="199816"/>
            <a:ext cx="1835759" cy="369332"/>
          </a:xfrm>
          <a:prstGeom prst="rect">
            <a:avLst/>
          </a:prstGeom>
          <a:noFill/>
        </p:spPr>
        <p:txBody>
          <a:bodyPr wrap="none" rtlCol="0">
            <a:spAutoFit/>
          </a:bodyPr>
          <a:lstStyle/>
          <a:p>
            <a:r>
              <a:rPr kumimoji="1" lang="en-US" altLang="zh-CN" b="1"/>
              <a:t>Original</a:t>
            </a:r>
            <a:r>
              <a:rPr kumimoji="1" lang="zh-CN" altLang="en-US" b="1"/>
              <a:t> </a:t>
            </a:r>
            <a:r>
              <a:rPr kumimoji="1" lang="en-US" altLang="zh-CN" b="1"/>
              <a:t>Queries:</a:t>
            </a:r>
            <a:endParaRPr kumimoji="1" lang="zh-CN" altLang="en-US" b="1"/>
          </a:p>
        </p:txBody>
      </p:sp>
      <p:sp>
        <p:nvSpPr>
          <p:cNvPr id="15" name="文本框 14">
            <a:extLst>
              <a:ext uri="{FF2B5EF4-FFF2-40B4-BE49-F238E27FC236}">
                <a16:creationId xmlns:a16="http://schemas.microsoft.com/office/drawing/2014/main" id="{A8C16858-E4BF-D7C5-7CAE-D6C29E5A708A}"/>
              </a:ext>
            </a:extLst>
          </p:cNvPr>
          <p:cNvSpPr txBox="1"/>
          <p:nvPr/>
        </p:nvSpPr>
        <p:spPr>
          <a:xfrm>
            <a:off x="5212861" y="2171276"/>
            <a:ext cx="1203471" cy="369332"/>
          </a:xfrm>
          <a:prstGeom prst="rect">
            <a:avLst/>
          </a:prstGeom>
          <a:noFill/>
        </p:spPr>
        <p:txBody>
          <a:bodyPr wrap="none" rtlCol="0">
            <a:spAutoFit/>
          </a:bodyPr>
          <a:lstStyle/>
          <a:p>
            <a:r>
              <a:rPr kumimoji="1" lang="en-US" altLang="zh-CN" b="1"/>
              <a:t>Tokenized:</a:t>
            </a:r>
            <a:endParaRPr kumimoji="1" lang="zh-CN" altLang="en-US" b="1"/>
          </a:p>
        </p:txBody>
      </p:sp>
      <p:grpSp>
        <p:nvGrpSpPr>
          <p:cNvPr id="97" name="组合 96">
            <a:extLst>
              <a:ext uri="{FF2B5EF4-FFF2-40B4-BE49-F238E27FC236}">
                <a16:creationId xmlns:a16="http://schemas.microsoft.com/office/drawing/2014/main" id="{B9B74D91-AEFE-C8AA-4643-D5A5CEC6F7C5}"/>
              </a:ext>
            </a:extLst>
          </p:cNvPr>
          <p:cNvGrpSpPr/>
          <p:nvPr/>
        </p:nvGrpSpPr>
        <p:grpSpPr>
          <a:xfrm>
            <a:off x="5801681" y="3403196"/>
            <a:ext cx="3720541" cy="369332"/>
            <a:chOff x="5801682" y="3677883"/>
            <a:chExt cx="3720541" cy="369332"/>
          </a:xfrm>
        </p:grpSpPr>
        <p:sp>
          <p:nvSpPr>
            <p:cNvPr id="33" name="圆角矩形 32">
              <a:extLst>
                <a:ext uri="{FF2B5EF4-FFF2-40B4-BE49-F238E27FC236}">
                  <a16:creationId xmlns:a16="http://schemas.microsoft.com/office/drawing/2014/main" id="{03CD3BBD-C0E6-F05F-ED32-19F69F63BC65}"/>
                </a:ext>
              </a:extLst>
            </p:cNvPr>
            <p:cNvSpPr/>
            <p:nvPr/>
          </p:nvSpPr>
          <p:spPr>
            <a:xfrm>
              <a:off x="6776720" y="3684881"/>
              <a:ext cx="55880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a:t>
              </a:r>
              <a:endParaRPr kumimoji="1" lang="zh-CN" altLang="en-US">
                <a:solidFill>
                  <a:schemeClr val="tx1"/>
                </a:solidFill>
              </a:endParaRPr>
            </a:p>
          </p:txBody>
        </p:sp>
        <p:sp>
          <p:nvSpPr>
            <p:cNvPr id="34" name="文本框 33">
              <a:extLst>
                <a:ext uri="{FF2B5EF4-FFF2-40B4-BE49-F238E27FC236}">
                  <a16:creationId xmlns:a16="http://schemas.microsoft.com/office/drawing/2014/main" id="{EA13D087-D042-482D-423D-9F04FB5003D7}"/>
                </a:ext>
              </a:extLst>
            </p:cNvPr>
            <p:cNvSpPr txBox="1"/>
            <p:nvPr/>
          </p:nvSpPr>
          <p:spPr>
            <a:xfrm>
              <a:off x="5801682" y="3677883"/>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3</a:t>
              </a:r>
              <a:endParaRPr kumimoji="1" lang="zh-CN" altLang="en-US"/>
            </a:p>
          </p:txBody>
        </p:sp>
        <p:sp>
          <p:nvSpPr>
            <p:cNvPr id="40" name="圆角矩形 39">
              <a:extLst>
                <a:ext uri="{FF2B5EF4-FFF2-40B4-BE49-F238E27FC236}">
                  <a16:creationId xmlns:a16="http://schemas.microsoft.com/office/drawing/2014/main" id="{576F7262-1C7C-90C1-EF5C-CCB0E8502D74}"/>
                </a:ext>
              </a:extLst>
            </p:cNvPr>
            <p:cNvSpPr/>
            <p:nvPr/>
          </p:nvSpPr>
          <p:spPr>
            <a:xfrm>
              <a:off x="7414313" y="3684879"/>
              <a:ext cx="649055"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41" name="圆角矩形 40">
              <a:extLst>
                <a:ext uri="{FF2B5EF4-FFF2-40B4-BE49-F238E27FC236}">
                  <a16:creationId xmlns:a16="http://schemas.microsoft.com/office/drawing/2014/main" id="{B1484570-7206-5256-F11A-B87DDA5DD891}"/>
                </a:ext>
              </a:extLst>
            </p:cNvPr>
            <p:cNvSpPr/>
            <p:nvPr/>
          </p:nvSpPr>
          <p:spPr>
            <a:xfrm>
              <a:off x="8139279" y="3684879"/>
              <a:ext cx="405281"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is</a:t>
              </a:r>
              <a:endParaRPr kumimoji="1" lang="zh-CN" altLang="en-US">
                <a:solidFill>
                  <a:schemeClr val="tx1"/>
                </a:solidFill>
              </a:endParaRPr>
            </a:p>
          </p:txBody>
        </p:sp>
        <p:sp>
          <p:nvSpPr>
            <p:cNvPr id="42" name="圆角矩形 41">
              <a:extLst>
                <a:ext uri="{FF2B5EF4-FFF2-40B4-BE49-F238E27FC236}">
                  <a16:creationId xmlns:a16="http://schemas.microsoft.com/office/drawing/2014/main" id="{FD8E0DE9-2D0A-97AB-BB26-B017629E619A}"/>
                </a:ext>
              </a:extLst>
            </p:cNvPr>
            <p:cNvSpPr/>
            <p:nvPr/>
          </p:nvSpPr>
          <p:spPr>
            <a:xfrm>
              <a:off x="8615680" y="3684878"/>
              <a:ext cx="35023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a:t>
              </a:r>
              <a:endParaRPr kumimoji="1" lang="zh-CN" altLang="en-US">
                <a:solidFill>
                  <a:schemeClr val="tx1"/>
                </a:solidFill>
              </a:endParaRPr>
            </a:p>
          </p:txBody>
        </p:sp>
        <p:sp>
          <p:nvSpPr>
            <p:cNvPr id="43" name="圆角矩形 42">
              <a:extLst>
                <a:ext uri="{FF2B5EF4-FFF2-40B4-BE49-F238E27FC236}">
                  <a16:creationId xmlns:a16="http://schemas.microsoft.com/office/drawing/2014/main" id="{66C3C286-9BB3-D4CE-04C9-E4B70A297751}"/>
                </a:ext>
              </a:extLst>
            </p:cNvPr>
            <p:cNvSpPr/>
            <p:nvPr/>
          </p:nvSpPr>
          <p:spPr>
            <a:xfrm>
              <a:off x="9037030" y="3684878"/>
              <a:ext cx="485193"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lie</a:t>
              </a:r>
              <a:endParaRPr kumimoji="1" lang="zh-CN" altLang="en-US">
                <a:solidFill>
                  <a:schemeClr val="tx1"/>
                </a:solidFill>
              </a:endParaRPr>
            </a:p>
          </p:txBody>
        </p:sp>
      </p:grpSp>
      <p:sp>
        <p:nvSpPr>
          <p:cNvPr id="44" name="文本框 43">
            <a:extLst>
              <a:ext uri="{FF2B5EF4-FFF2-40B4-BE49-F238E27FC236}">
                <a16:creationId xmlns:a16="http://schemas.microsoft.com/office/drawing/2014/main" id="{94FBA4C2-A358-E9AC-127F-CBAE5DCDF355}"/>
              </a:ext>
            </a:extLst>
          </p:cNvPr>
          <p:cNvSpPr txBox="1"/>
          <p:nvPr/>
        </p:nvSpPr>
        <p:spPr>
          <a:xfrm>
            <a:off x="5273482" y="3964300"/>
            <a:ext cx="2461892" cy="369332"/>
          </a:xfrm>
          <a:prstGeom prst="rect">
            <a:avLst/>
          </a:prstGeom>
          <a:noFill/>
        </p:spPr>
        <p:txBody>
          <a:bodyPr wrap="none" rtlCol="0">
            <a:spAutoFit/>
          </a:bodyPr>
          <a:lstStyle/>
          <a:p>
            <a:r>
              <a:rPr kumimoji="1" lang="en-US" altLang="zh-CN" b="1"/>
              <a:t>Term</a:t>
            </a:r>
            <a:r>
              <a:rPr kumimoji="1" lang="zh-CN" altLang="en-US" b="1"/>
              <a:t> </a:t>
            </a:r>
            <a:r>
              <a:rPr kumimoji="1" lang="en-US" altLang="zh-CN" b="1"/>
              <a:t>frequency</a:t>
            </a:r>
            <a:r>
              <a:rPr kumimoji="1" lang="zh-CN" altLang="en-US" b="1"/>
              <a:t> </a:t>
            </a:r>
            <a:r>
              <a:rPr kumimoji="1" lang="en-US" altLang="zh-CN" b="1"/>
              <a:t>vectors:</a:t>
            </a:r>
            <a:endParaRPr kumimoji="1" lang="zh-CN" altLang="en-US" b="1"/>
          </a:p>
        </p:txBody>
      </p:sp>
      <p:grpSp>
        <p:nvGrpSpPr>
          <p:cNvPr id="96" name="组合 95">
            <a:extLst>
              <a:ext uri="{FF2B5EF4-FFF2-40B4-BE49-F238E27FC236}">
                <a16:creationId xmlns:a16="http://schemas.microsoft.com/office/drawing/2014/main" id="{98A824E2-A085-8EDD-437A-4F87B7B1CFAC}"/>
              </a:ext>
            </a:extLst>
          </p:cNvPr>
          <p:cNvGrpSpPr/>
          <p:nvPr/>
        </p:nvGrpSpPr>
        <p:grpSpPr>
          <a:xfrm>
            <a:off x="5814596" y="2973149"/>
            <a:ext cx="4436843" cy="369332"/>
            <a:chOff x="5814597" y="3126227"/>
            <a:chExt cx="4436843" cy="369332"/>
          </a:xfrm>
        </p:grpSpPr>
        <p:sp>
          <p:nvSpPr>
            <p:cNvPr id="30" name="圆角矩形 29">
              <a:extLst>
                <a:ext uri="{FF2B5EF4-FFF2-40B4-BE49-F238E27FC236}">
                  <a16:creationId xmlns:a16="http://schemas.microsoft.com/office/drawing/2014/main" id="{5FEEDBC4-5ADF-A6A3-6E14-0986391CEAFB}"/>
                </a:ext>
              </a:extLst>
            </p:cNvPr>
            <p:cNvSpPr/>
            <p:nvPr/>
          </p:nvSpPr>
          <p:spPr>
            <a:xfrm>
              <a:off x="6776720" y="3130850"/>
              <a:ext cx="55880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a:t>
              </a:r>
              <a:endParaRPr kumimoji="1" lang="zh-CN" altLang="en-US">
                <a:solidFill>
                  <a:schemeClr val="tx1"/>
                </a:solidFill>
              </a:endParaRPr>
            </a:p>
          </p:txBody>
        </p:sp>
        <p:sp>
          <p:nvSpPr>
            <p:cNvPr id="31" name="文本框 30">
              <a:extLst>
                <a:ext uri="{FF2B5EF4-FFF2-40B4-BE49-F238E27FC236}">
                  <a16:creationId xmlns:a16="http://schemas.microsoft.com/office/drawing/2014/main" id="{CCB6F19A-0087-B3A5-AD20-6E410124EFEF}"/>
                </a:ext>
              </a:extLst>
            </p:cNvPr>
            <p:cNvSpPr txBox="1"/>
            <p:nvPr/>
          </p:nvSpPr>
          <p:spPr>
            <a:xfrm>
              <a:off x="5814597" y="3126227"/>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2</a:t>
              </a:r>
              <a:endParaRPr kumimoji="1" lang="zh-CN" altLang="en-US"/>
            </a:p>
          </p:txBody>
        </p:sp>
        <p:sp>
          <p:nvSpPr>
            <p:cNvPr id="37" name="圆角矩形 36">
              <a:extLst>
                <a:ext uri="{FF2B5EF4-FFF2-40B4-BE49-F238E27FC236}">
                  <a16:creationId xmlns:a16="http://schemas.microsoft.com/office/drawing/2014/main" id="{77226C07-7B02-0F4D-5729-7F39D328E34D}"/>
                </a:ext>
              </a:extLst>
            </p:cNvPr>
            <p:cNvSpPr/>
            <p:nvPr/>
          </p:nvSpPr>
          <p:spPr>
            <a:xfrm>
              <a:off x="7414314" y="3130850"/>
              <a:ext cx="649055"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38" name="圆角矩形 37">
              <a:extLst>
                <a:ext uri="{FF2B5EF4-FFF2-40B4-BE49-F238E27FC236}">
                  <a16:creationId xmlns:a16="http://schemas.microsoft.com/office/drawing/2014/main" id="{94BFB1AE-5383-0D7A-9204-0E4BF6BF6120}"/>
                </a:ext>
              </a:extLst>
            </p:cNvPr>
            <p:cNvSpPr/>
            <p:nvPr/>
          </p:nvSpPr>
          <p:spPr>
            <a:xfrm>
              <a:off x="8139279" y="3130850"/>
              <a:ext cx="750721"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tastes</a:t>
              </a:r>
              <a:endParaRPr kumimoji="1" lang="zh-CN" altLang="en-US">
                <a:solidFill>
                  <a:schemeClr val="tx1"/>
                </a:solidFill>
              </a:endParaRPr>
            </a:p>
          </p:txBody>
        </p:sp>
        <p:sp>
          <p:nvSpPr>
            <p:cNvPr id="39" name="圆角矩形 38">
              <a:extLst>
                <a:ext uri="{FF2B5EF4-FFF2-40B4-BE49-F238E27FC236}">
                  <a16:creationId xmlns:a16="http://schemas.microsoft.com/office/drawing/2014/main" id="{62C6BDA6-A359-86CC-D2FE-BB547A99D55C}"/>
                </a:ext>
              </a:extLst>
            </p:cNvPr>
            <p:cNvSpPr/>
            <p:nvPr/>
          </p:nvSpPr>
          <p:spPr>
            <a:xfrm>
              <a:off x="8965910" y="3130850"/>
              <a:ext cx="556313"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like</a:t>
              </a:r>
              <a:endParaRPr kumimoji="1" lang="zh-CN" altLang="en-US">
                <a:solidFill>
                  <a:schemeClr val="tx1"/>
                </a:solidFill>
              </a:endParaRPr>
            </a:p>
          </p:txBody>
        </p:sp>
        <p:sp>
          <p:nvSpPr>
            <p:cNvPr id="46" name="圆角矩形 45">
              <a:extLst>
                <a:ext uri="{FF2B5EF4-FFF2-40B4-BE49-F238E27FC236}">
                  <a16:creationId xmlns:a16="http://schemas.microsoft.com/office/drawing/2014/main" id="{91F9F582-90F9-A1E1-1934-753034D999FC}"/>
                </a:ext>
              </a:extLst>
            </p:cNvPr>
            <p:cNvSpPr/>
            <p:nvPr/>
          </p:nvSpPr>
          <p:spPr>
            <a:xfrm>
              <a:off x="9598133" y="3130850"/>
              <a:ext cx="653307"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grpSp>
      <p:sp>
        <p:nvSpPr>
          <p:cNvPr id="92" name="文本框 91">
            <a:extLst>
              <a:ext uri="{FF2B5EF4-FFF2-40B4-BE49-F238E27FC236}">
                <a16:creationId xmlns:a16="http://schemas.microsoft.com/office/drawing/2014/main" id="{F52BBAC3-3848-2A88-F3D1-EEC134BD1F9A}"/>
              </a:ext>
            </a:extLst>
          </p:cNvPr>
          <p:cNvSpPr txBox="1"/>
          <p:nvPr/>
        </p:nvSpPr>
        <p:spPr>
          <a:xfrm>
            <a:off x="5822534" y="4419998"/>
            <a:ext cx="4811895" cy="1015663"/>
          </a:xfrm>
          <a:prstGeom prst="rect">
            <a:avLst/>
          </a:prstGeom>
          <a:noFill/>
        </p:spPr>
        <p:txBody>
          <a:bodyPr wrap="none" rtlCol="0">
            <a:spAutoFit/>
          </a:bodyPr>
          <a:lstStyle/>
          <a:p>
            <a:r>
              <a:rPr kumimoji="1" lang="en-US" altLang="zh-CN" sz="2000"/>
              <a:t>Article</a:t>
            </a:r>
            <a:r>
              <a:rPr kumimoji="1" lang="zh-CN" altLang="en-US" sz="2000"/>
              <a:t> </a:t>
            </a:r>
            <a:r>
              <a:rPr kumimoji="1" lang="en-US" altLang="zh-CN" sz="2000"/>
              <a:t>1:</a:t>
            </a:r>
            <a:r>
              <a:rPr kumimoji="1" lang="zh-CN" altLang="en-US" sz="2000"/>
              <a:t> </a:t>
            </a:r>
            <a:r>
              <a:rPr kumimoji="1" lang="en-US" altLang="zh-CN" sz="2000"/>
              <a:t>{</a:t>
            </a:r>
            <a:r>
              <a:rPr kumimoji="1" lang="zh-CN" altLang="en-US" sz="2000"/>
              <a:t> </a:t>
            </a:r>
            <a:r>
              <a:rPr kumimoji="1" lang="en-US" altLang="zh-CN" sz="2000"/>
              <a:t>‘it’:1,</a:t>
            </a:r>
            <a:r>
              <a:rPr kumimoji="1" lang="zh-CN" altLang="en-US" sz="2000"/>
              <a:t> </a:t>
            </a:r>
            <a:r>
              <a:rPr kumimoji="1" lang="en-US" altLang="zh-CN" sz="2000"/>
              <a:t>‘is’:1,</a:t>
            </a:r>
            <a:r>
              <a:rPr kumimoji="1" lang="zh-CN" altLang="en-US" sz="2000"/>
              <a:t> </a:t>
            </a:r>
            <a:r>
              <a:rPr kumimoji="1" lang="en-US" altLang="zh-CN" sz="2000"/>
              <a:t>‘cake’:1}</a:t>
            </a:r>
          </a:p>
          <a:p>
            <a:r>
              <a:rPr kumimoji="1" lang="en-US" altLang="zh-CN" sz="2000"/>
              <a:t>Article</a:t>
            </a:r>
            <a:r>
              <a:rPr kumimoji="1" lang="zh-CN" altLang="en-US" sz="2000"/>
              <a:t> </a:t>
            </a:r>
            <a:r>
              <a:rPr kumimoji="1" lang="en-US" altLang="zh-CN" sz="2000"/>
              <a:t>2:</a:t>
            </a:r>
            <a:r>
              <a:rPr kumimoji="1" lang="zh-CN" altLang="en-US" sz="2000"/>
              <a:t> </a:t>
            </a:r>
            <a:r>
              <a:rPr kumimoji="1" lang="en-US" altLang="zh-CN" sz="2000"/>
              <a:t>{</a:t>
            </a:r>
            <a:r>
              <a:rPr kumimoji="1" lang="zh-CN" altLang="en-US" sz="2000"/>
              <a:t> </a:t>
            </a:r>
            <a:r>
              <a:rPr kumimoji="1" lang="en-US" altLang="zh-CN" sz="2000"/>
              <a:t>‘the’:1,</a:t>
            </a:r>
            <a:r>
              <a:rPr kumimoji="1" lang="zh-CN" altLang="en-US" sz="2000"/>
              <a:t> </a:t>
            </a:r>
            <a:r>
              <a:rPr kumimoji="1" lang="en-US" altLang="zh-CN" sz="2000"/>
              <a:t>‘cake’:2,</a:t>
            </a:r>
            <a:r>
              <a:rPr kumimoji="1" lang="zh-CN" altLang="en-US" sz="2000"/>
              <a:t> </a:t>
            </a:r>
            <a:r>
              <a:rPr kumimoji="1" lang="en-US" altLang="zh-CN" sz="2000"/>
              <a:t>‘tastes’:1,</a:t>
            </a:r>
            <a:r>
              <a:rPr kumimoji="1" lang="zh-CN" altLang="en-US" sz="2000"/>
              <a:t> </a:t>
            </a:r>
            <a:r>
              <a:rPr kumimoji="1" lang="en-US" altLang="zh-CN" sz="2000"/>
              <a:t>‘like’:</a:t>
            </a:r>
            <a:r>
              <a:rPr kumimoji="1" lang="zh-CN" altLang="en-US" sz="2000"/>
              <a:t> </a:t>
            </a:r>
            <a:r>
              <a:rPr kumimoji="1" lang="en-US" altLang="zh-CN" sz="2000"/>
              <a:t>1}</a:t>
            </a:r>
          </a:p>
          <a:p>
            <a:r>
              <a:rPr kumimoji="1" lang="en-US" altLang="zh-CN" sz="2000"/>
              <a:t>Article</a:t>
            </a:r>
            <a:r>
              <a:rPr kumimoji="1" lang="zh-CN" altLang="en-US" sz="2000"/>
              <a:t> </a:t>
            </a:r>
            <a:r>
              <a:rPr kumimoji="1" lang="en-US" altLang="zh-CN" sz="2000"/>
              <a:t>3:</a:t>
            </a:r>
            <a:r>
              <a:rPr kumimoji="1" lang="zh-CN" altLang="en-US" sz="2000"/>
              <a:t> </a:t>
            </a:r>
            <a:r>
              <a:rPr kumimoji="1" lang="en-US" altLang="zh-CN" sz="2000"/>
              <a:t>{</a:t>
            </a:r>
            <a:r>
              <a:rPr kumimoji="1" lang="zh-CN" altLang="en-US" sz="2000"/>
              <a:t> </a:t>
            </a:r>
            <a:r>
              <a:rPr kumimoji="1" lang="en-US" altLang="zh-CN" sz="2000"/>
              <a:t>‘the’:1,</a:t>
            </a:r>
            <a:r>
              <a:rPr kumimoji="1" lang="zh-CN" altLang="en-US" sz="2000"/>
              <a:t> </a:t>
            </a:r>
            <a:r>
              <a:rPr kumimoji="1" lang="en-US" altLang="zh-CN" sz="2000"/>
              <a:t>‘cake’:1,</a:t>
            </a:r>
            <a:r>
              <a:rPr kumimoji="1" lang="zh-CN" altLang="en-US" sz="2000"/>
              <a:t> </a:t>
            </a:r>
            <a:r>
              <a:rPr kumimoji="1" lang="en-US" altLang="zh-CN" sz="2000"/>
              <a:t>‘is’:1,</a:t>
            </a:r>
            <a:r>
              <a:rPr kumimoji="1" lang="zh-CN" altLang="en-US" sz="2000"/>
              <a:t> </a:t>
            </a:r>
            <a:r>
              <a:rPr kumimoji="1" lang="en-US" altLang="zh-CN" sz="2000"/>
              <a:t>‘a’:1,</a:t>
            </a:r>
            <a:r>
              <a:rPr kumimoji="1" lang="zh-CN" altLang="en-US" sz="2000"/>
              <a:t> </a:t>
            </a:r>
            <a:r>
              <a:rPr kumimoji="1" lang="en-US" altLang="zh-CN" sz="2000"/>
              <a:t>‘lie’:1}</a:t>
            </a:r>
            <a:endParaRPr kumimoji="1" lang="zh-CN" altLang="en-US" sz="2000"/>
          </a:p>
        </p:txBody>
      </p:sp>
      <p:grpSp>
        <p:nvGrpSpPr>
          <p:cNvPr id="98" name="组合 97">
            <a:extLst>
              <a:ext uri="{FF2B5EF4-FFF2-40B4-BE49-F238E27FC236}">
                <a16:creationId xmlns:a16="http://schemas.microsoft.com/office/drawing/2014/main" id="{0CF9BE79-113E-CB53-1E77-F7FDCB3D59D3}"/>
              </a:ext>
            </a:extLst>
          </p:cNvPr>
          <p:cNvGrpSpPr/>
          <p:nvPr/>
        </p:nvGrpSpPr>
        <p:grpSpPr>
          <a:xfrm>
            <a:off x="5814596" y="2534748"/>
            <a:ext cx="2572735" cy="369332"/>
            <a:chOff x="5814596" y="2534748"/>
            <a:chExt cx="2572735" cy="369332"/>
          </a:xfrm>
        </p:grpSpPr>
        <p:sp>
          <p:nvSpPr>
            <p:cNvPr id="27" name="圆角矩形 26">
              <a:extLst>
                <a:ext uri="{FF2B5EF4-FFF2-40B4-BE49-F238E27FC236}">
                  <a16:creationId xmlns:a16="http://schemas.microsoft.com/office/drawing/2014/main" id="{E07CBF65-1567-023C-95D4-124B6FCDC49F}"/>
                </a:ext>
              </a:extLst>
            </p:cNvPr>
            <p:cNvSpPr/>
            <p:nvPr/>
          </p:nvSpPr>
          <p:spPr>
            <a:xfrm>
              <a:off x="6776720" y="2540608"/>
              <a:ext cx="3962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it</a:t>
              </a:r>
              <a:endParaRPr kumimoji="1" lang="zh-CN" altLang="en-US">
                <a:solidFill>
                  <a:schemeClr val="tx1"/>
                </a:solidFill>
              </a:endParaRPr>
            </a:p>
          </p:txBody>
        </p:sp>
        <p:sp>
          <p:nvSpPr>
            <p:cNvPr id="28" name="文本框 27">
              <a:extLst>
                <a:ext uri="{FF2B5EF4-FFF2-40B4-BE49-F238E27FC236}">
                  <a16:creationId xmlns:a16="http://schemas.microsoft.com/office/drawing/2014/main" id="{E1F2BA81-3856-3D99-094A-A3A3C9F2D0B8}"/>
                </a:ext>
              </a:extLst>
            </p:cNvPr>
            <p:cNvSpPr txBox="1"/>
            <p:nvPr/>
          </p:nvSpPr>
          <p:spPr>
            <a:xfrm>
              <a:off x="5814596" y="2534748"/>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1</a:t>
              </a:r>
              <a:endParaRPr kumimoji="1" lang="zh-CN" altLang="en-US"/>
            </a:p>
          </p:txBody>
        </p:sp>
        <p:sp>
          <p:nvSpPr>
            <p:cNvPr id="36" name="圆角矩形 35">
              <a:extLst>
                <a:ext uri="{FF2B5EF4-FFF2-40B4-BE49-F238E27FC236}">
                  <a16:creationId xmlns:a16="http://schemas.microsoft.com/office/drawing/2014/main" id="{144AF01A-52BF-5F48-EEA1-14DCF44636D3}"/>
                </a:ext>
              </a:extLst>
            </p:cNvPr>
            <p:cNvSpPr/>
            <p:nvPr/>
          </p:nvSpPr>
          <p:spPr>
            <a:xfrm>
              <a:off x="7738275" y="2546270"/>
              <a:ext cx="649056"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93" name="圆角矩形 92">
              <a:extLst>
                <a:ext uri="{FF2B5EF4-FFF2-40B4-BE49-F238E27FC236}">
                  <a16:creationId xmlns:a16="http://schemas.microsoft.com/office/drawing/2014/main" id="{80B31E83-B8D5-DCFF-162B-8B7F68BD26F0}"/>
                </a:ext>
              </a:extLst>
            </p:cNvPr>
            <p:cNvSpPr/>
            <p:nvPr/>
          </p:nvSpPr>
          <p:spPr>
            <a:xfrm>
              <a:off x="7264400" y="2538358"/>
              <a:ext cx="3962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is</a:t>
              </a:r>
              <a:endParaRPr kumimoji="1" lang="zh-CN" altLang="en-US">
                <a:solidFill>
                  <a:schemeClr val="tx1"/>
                </a:solidFill>
              </a:endParaRPr>
            </a:p>
          </p:txBody>
        </p:sp>
      </p:grpSp>
    </p:spTree>
    <p:extLst>
      <p:ext uri="{BB962C8B-B14F-4D97-AF65-F5344CB8AC3E}">
        <p14:creationId xmlns:p14="http://schemas.microsoft.com/office/powerpoint/2010/main" val="222120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Basic</a:t>
            </a:r>
            <a:r>
              <a:rPr kumimoji="1" lang="zh-CN" altLang="en-US"/>
              <a:t> </a:t>
            </a:r>
            <a:r>
              <a:rPr kumimoji="1" lang="en-US" altLang="zh-CN"/>
              <a:t>Idea:</a:t>
            </a:r>
          </a:p>
          <a:p>
            <a:pPr lvl="1"/>
            <a:r>
              <a:rPr kumimoji="1" lang="en-US" altLang="zh-CN"/>
              <a:t>3.</a:t>
            </a:r>
            <a:r>
              <a:rPr kumimoji="1" lang="zh-CN" altLang="en-US"/>
              <a:t> </a:t>
            </a:r>
            <a:r>
              <a:rPr kumimoji="1" lang="en-US" altLang="zh-CN"/>
              <a:t>Further</a:t>
            </a:r>
            <a:r>
              <a:rPr kumimoji="1" lang="zh-CN" altLang="en-US"/>
              <a:t> </a:t>
            </a:r>
            <a:r>
              <a:rPr kumimoji="1" lang="en-US" altLang="zh-CN"/>
              <a:t>combine</a:t>
            </a:r>
            <a:r>
              <a:rPr kumimoji="1" lang="zh-CN" altLang="en-US"/>
              <a:t> </a:t>
            </a:r>
            <a:r>
              <a:rPr kumimoji="1" lang="en-US" altLang="zh-CN"/>
              <a:t>tf</a:t>
            </a:r>
            <a:r>
              <a:rPr kumimoji="1" lang="zh-CN" altLang="en-US"/>
              <a:t> </a:t>
            </a:r>
            <a:r>
              <a:rPr kumimoji="1" lang="en-US" altLang="zh-CN"/>
              <a:t>vectors</a:t>
            </a:r>
            <a:r>
              <a:rPr kumimoji="1" lang="zh-CN" altLang="en-US"/>
              <a:t> </a:t>
            </a:r>
            <a:r>
              <a:rPr kumimoji="1" lang="en-US" altLang="zh-CN"/>
              <a:t>into</a:t>
            </a:r>
            <a:r>
              <a:rPr kumimoji="1" lang="zh-CN" altLang="en-US"/>
              <a:t> </a:t>
            </a:r>
            <a:r>
              <a:rPr kumimoji="1" lang="en-US" altLang="zh-CN"/>
              <a:t>tf</a:t>
            </a:r>
            <a:r>
              <a:rPr kumimoji="1" lang="zh-CN" altLang="en-US"/>
              <a:t> </a:t>
            </a:r>
            <a:r>
              <a:rPr kumimoji="1" lang="en-US" altLang="zh-CN"/>
              <a:t>matrix;</a:t>
            </a:r>
          </a:p>
          <a:p>
            <a:pPr lvl="1"/>
            <a:r>
              <a:rPr kumimoji="1" lang="en-US" altLang="zh-CN"/>
              <a:t>4.</a:t>
            </a:r>
            <a:r>
              <a:rPr kumimoji="1" lang="zh-CN" altLang="en-US"/>
              <a:t> </a:t>
            </a:r>
            <a:r>
              <a:rPr kumimoji="1" lang="en-US" altLang="zh-CN"/>
              <a:t>Calculate</a:t>
            </a:r>
            <a:r>
              <a:rPr kumimoji="1" lang="zh-CN" altLang="en-US"/>
              <a:t> </a:t>
            </a:r>
            <a:r>
              <a:rPr kumimoji="1" lang="en-US" altLang="zh-CN"/>
              <a:t>inverse</a:t>
            </a:r>
            <a:r>
              <a:rPr kumimoji="1" lang="zh-CN" altLang="en-US"/>
              <a:t> </a:t>
            </a:r>
            <a:r>
              <a:rPr kumimoji="1" lang="en-US" altLang="zh-CN"/>
              <a:t>document</a:t>
            </a:r>
            <a:r>
              <a:rPr kumimoji="1" lang="zh-CN" altLang="en-US"/>
              <a:t> </a:t>
            </a:r>
            <a:r>
              <a:rPr kumimoji="1" lang="en-US" altLang="zh-CN"/>
              <a:t>frequency;</a:t>
            </a:r>
          </a:p>
          <a:p>
            <a:pPr lvl="1"/>
            <a:r>
              <a:rPr kumimoji="1" lang="en-US" altLang="zh-CN"/>
              <a:t>5.</a:t>
            </a:r>
            <a:r>
              <a:rPr kumimoji="1" lang="zh-CN" altLang="en-US"/>
              <a:t> </a:t>
            </a:r>
            <a:r>
              <a:rPr kumimoji="1" lang="en-US" altLang="zh-CN"/>
              <a:t>Form</a:t>
            </a:r>
            <a:r>
              <a:rPr kumimoji="1" lang="zh-CN" altLang="en-US"/>
              <a:t> </a:t>
            </a:r>
            <a:r>
              <a:rPr kumimoji="1" lang="en-US" altLang="zh-CN"/>
              <a:t>tf-idf</a:t>
            </a:r>
            <a:r>
              <a:rPr kumimoji="1" lang="zh-CN" altLang="en-US"/>
              <a:t> </a:t>
            </a:r>
            <a:r>
              <a:rPr kumimoji="1" lang="en-US" altLang="zh-CN"/>
              <a:t>matrix.</a:t>
            </a:r>
          </a:p>
        </p:txBody>
      </p:sp>
      <p:graphicFrame>
        <p:nvGraphicFramePr>
          <p:cNvPr id="95" name="表格 94">
            <a:extLst>
              <a:ext uri="{FF2B5EF4-FFF2-40B4-BE49-F238E27FC236}">
                <a16:creationId xmlns:a16="http://schemas.microsoft.com/office/drawing/2014/main" id="{AD68B18A-2D26-B9F1-3231-12CB802CBE7E}"/>
              </a:ext>
            </a:extLst>
          </p:cNvPr>
          <p:cNvGraphicFramePr>
            <a:graphicFrameLocks noGrp="1"/>
          </p:cNvGraphicFramePr>
          <p:nvPr>
            <p:extLst>
              <p:ext uri="{D42A27DB-BD31-4B8C-83A1-F6EECF244321}">
                <p14:modId xmlns:p14="http://schemas.microsoft.com/office/powerpoint/2010/main" val="3247015386"/>
              </p:ext>
            </p:extLst>
          </p:nvPr>
        </p:nvGraphicFramePr>
        <p:xfrm>
          <a:off x="5868127" y="411480"/>
          <a:ext cx="5603240" cy="3017520"/>
        </p:xfrm>
        <a:graphic>
          <a:graphicData uri="http://schemas.openxmlformats.org/drawingml/2006/table">
            <a:tbl>
              <a:tblPr firstRow="1" bandRow="1">
                <a:tableStyleId>{93296810-A885-4BE3-A3E7-6D5BEEA58F35}</a:tableStyleId>
              </a:tblPr>
              <a:tblGrid>
                <a:gridCol w="1400810">
                  <a:extLst>
                    <a:ext uri="{9D8B030D-6E8A-4147-A177-3AD203B41FA5}">
                      <a16:colId xmlns:a16="http://schemas.microsoft.com/office/drawing/2014/main" val="1963843396"/>
                    </a:ext>
                  </a:extLst>
                </a:gridCol>
                <a:gridCol w="1400810">
                  <a:extLst>
                    <a:ext uri="{9D8B030D-6E8A-4147-A177-3AD203B41FA5}">
                      <a16:colId xmlns:a16="http://schemas.microsoft.com/office/drawing/2014/main" val="757849025"/>
                    </a:ext>
                  </a:extLst>
                </a:gridCol>
                <a:gridCol w="1400810">
                  <a:extLst>
                    <a:ext uri="{9D8B030D-6E8A-4147-A177-3AD203B41FA5}">
                      <a16:colId xmlns:a16="http://schemas.microsoft.com/office/drawing/2014/main" val="2683606986"/>
                    </a:ext>
                  </a:extLst>
                </a:gridCol>
                <a:gridCol w="1400810">
                  <a:extLst>
                    <a:ext uri="{9D8B030D-6E8A-4147-A177-3AD203B41FA5}">
                      <a16:colId xmlns:a16="http://schemas.microsoft.com/office/drawing/2014/main" val="1940289105"/>
                    </a:ext>
                  </a:extLst>
                </a:gridCol>
              </a:tblGrid>
              <a:tr h="239514">
                <a:tc>
                  <a:txBody>
                    <a:bodyPr/>
                    <a:lstStyle/>
                    <a:p>
                      <a:pPr algn="ctr"/>
                      <a:endParaRPr lang="zh-CN" altLang="en-US" sz="1600"/>
                    </a:p>
                  </a:txBody>
                  <a:tcPr/>
                </a:tc>
                <a:tc>
                  <a:txBody>
                    <a:bodyPr/>
                    <a:lstStyle/>
                    <a:p>
                      <a:pPr algn="ctr"/>
                      <a:r>
                        <a:rPr lang="en-US" altLang="zh-CN" sz="1600"/>
                        <a:t>Query</a:t>
                      </a:r>
                      <a:r>
                        <a:rPr lang="zh-CN" altLang="en-US" sz="1600"/>
                        <a:t> </a:t>
                      </a:r>
                      <a:r>
                        <a:rPr lang="en-US" altLang="zh-CN" sz="1600"/>
                        <a:t>1</a:t>
                      </a:r>
                      <a:endParaRPr lang="zh-CN" altLang="en-US" sz="1600"/>
                    </a:p>
                  </a:txBody>
                  <a:tcPr/>
                </a:tc>
                <a:tc>
                  <a:txBody>
                    <a:bodyPr/>
                    <a:lstStyle/>
                    <a:p>
                      <a:pPr algn="ctr"/>
                      <a:r>
                        <a:rPr lang="en-US" altLang="zh-CN" sz="1600"/>
                        <a:t>Query</a:t>
                      </a:r>
                      <a:r>
                        <a:rPr lang="zh-CN" altLang="en-US" sz="1600"/>
                        <a:t> </a:t>
                      </a:r>
                      <a:r>
                        <a:rPr lang="en-US" altLang="zh-CN" sz="1600"/>
                        <a:t>2</a:t>
                      </a:r>
                      <a:endParaRPr lang="zh-CN" altLang="en-US" sz="1600"/>
                    </a:p>
                  </a:txBody>
                  <a:tcPr/>
                </a:tc>
                <a:tc>
                  <a:txBody>
                    <a:bodyPr/>
                    <a:lstStyle/>
                    <a:p>
                      <a:pPr algn="ctr"/>
                      <a:r>
                        <a:rPr lang="en-US" altLang="zh-CN" sz="1600"/>
                        <a:t>Query</a:t>
                      </a:r>
                      <a:r>
                        <a:rPr lang="zh-CN" altLang="en-US" sz="1600"/>
                        <a:t> </a:t>
                      </a:r>
                      <a:r>
                        <a:rPr lang="en-US" altLang="zh-CN" sz="1600"/>
                        <a:t>3</a:t>
                      </a:r>
                      <a:endParaRPr lang="zh-CN" altLang="en-US" sz="1600"/>
                    </a:p>
                  </a:txBody>
                  <a:tcPr/>
                </a:tc>
                <a:extLst>
                  <a:ext uri="{0D108BD9-81ED-4DB2-BD59-A6C34878D82A}">
                    <a16:rowId xmlns:a16="http://schemas.microsoft.com/office/drawing/2014/main" val="3169367885"/>
                  </a:ext>
                </a:extLst>
              </a:tr>
              <a:tr h="239514">
                <a:tc>
                  <a:txBody>
                    <a:bodyPr/>
                    <a:lstStyle/>
                    <a:p>
                      <a:pPr algn="l"/>
                      <a:r>
                        <a:rPr lang="en-US" altLang="zh-CN" sz="1600"/>
                        <a:t>it</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1857078959"/>
                  </a:ext>
                </a:extLst>
              </a:tr>
              <a:tr h="239514">
                <a:tc>
                  <a:txBody>
                    <a:bodyPr/>
                    <a:lstStyle/>
                    <a:p>
                      <a:pPr algn="l"/>
                      <a:r>
                        <a:rPr lang="en-US" altLang="zh-CN" sz="1600"/>
                        <a:t>is</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531200950"/>
                  </a:ext>
                </a:extLst>
              </a:tr>
              <a:tr h="239514">
                <a:tc>
                  <a:txBody>
                    <a:bodyPr/>
                    <a:lstStyle/>
                    <a:p>
                      <a:pPr algn="l"/>
                      <a:r>
                        <a:rPr lang="en-US" altLang="zh-CN" sz="1600"/>
                        <a:t>cake</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2</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3307793228"/>
                  </a:ext>
                </a:extLst>
              </a:tr>
              <a:tr h="239514">
                <a:tc>
                  <a:txBody>
                    <a:bodyPr/>
                    <a:lstStyle/>
                    <a:p>
                      <a:pPr algn="l"/>
                      <a:r>
                        <a:rPr lang="en-US" altLang="zh-CN" sz="1600"/>
                        <a:t>the</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188181472"/>
                  </a:ext>
                </a:extLst>
              </a:tr>
              <a:tr h="239514">
                <a:tc>
                  <a:txBody>
                    <a:bodyPr/>
                    <a:lstStyle/>
                    <a:p>
                      <a:pPr algn="l"/>
                      <a:r>
                        <a:rPr lang="en-US" altLang="zh-CN" sz="1600"/>
                        <a:t>tastes</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1191042106"/>
                  </a:ext>
                </a:extLst>
              </a:tr>
              <a:tr h="239514">
                <a:tc>
                  <a:txBody>
                    <a:bodyPr/>
                    <a:lstStyle/>
                    <a:p>
                      <a:pPr algn="l"/>
                      <a:r>
                        <a:rPr lang="en-US" altLang="zh-CN" sz="1600"/>
                        <a:t>like</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3887340540"/>
                  </a:ext>
                </a:extLst>
              </a:tr>
              <a:tr h="239514">
                <a:tc>
                  <a:txBody>
                    <a:bodyPr/>
                    <a:lstStyle/>
                    <a:p>
                      <a:pPr algn="l"/>
                      <a:r>
                        <a:rPr lang="en-US" altLang="zh-CN" sz="1600"/>
                        <a:t>a</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704289089"/>
                  </a:ext>
                </a:extLst>
              </a:tr>
              <a:tr h="239514">
                <a:tc>
                  <a:txBody>
                    <a:bodyPr/>
                    <a:lstStyle/>
                    <a:p>
                      <a:pPr algn="l"/>
                      <a:r>
                        <a:rPr lang="en-US" altLang="zh-CN" sz="1600"/>
                        <a:t>lie</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888041366"/>
                  </a:ext>
                </a:extLst>
              </a:tr>
            </a:tbl>
          </a:graphicData>
        </a:graphic>
      </p:graphicFrame>
      <p:sp>
        <p:nvSpPr>
          <p:cNvPr id="4" name="文本框 3">
            <a:extLst>
              <a:ext uri="{FF2B5EF4-FFF2-40B4-BE49-F238E27FC236}">
                <a16:creationId xmlns:a16="http://schemas.microsoft.com/office/drawing/2014/main" id="{84D5AB8B-9AA0-9A79-AA6B-1B2537A7752C}"/>
              </a:ext>
            </a:extLst>
          </p:cNvPr>
          <p:cNvSpPr txBox="1"/>
          <p:nvPr/>
        </p:nvSpPr>
        <p:spPr>
          <a:xfrm>
            <a:off x="5273482" y="0"/>
            <a:ext cx="2409442" cy="369332"/>
          </a:xfrm>
          <a:prstGeom prst="rect">
            <a:avLst/>
          </a:prstGeom>
          <a:noFill/>
        </p:spPr>
        <p:txBody>
          <a:bodyPr wrap="none" rtlCol="0">
            <a:spAutoFit/>
          </a:bodyPr>
          <a:lstStyle/>
          <a:p>
            <a:r>
              <a:rPr kumimoji="1" lang="en-US" altLang="zh-CN" b="1"/>
              <a:t>Term</a:t>
            </a:r>
            <a:r>
              <a:rPr kumimoji="1" lang="zh-CN" altLang="en-US" b="1"/>
              <a:t> </a:t>
            </a:r>
            <a:r>
              <a:rPr kumimoji="1" lang="en-US" altLang="zh-CN" b="1"/>
              <a:t>frequency</a:t>
            </a:r>
            <a:r>
              <a:rPr kumimoji="1" lang="zh-CN" altLang="en-US" b="1"/>
              <a:t> </a:t>
            </a:r>
            <a:r>
              <a:rPr kumimoji="1" lang="en-US" altLang="zh-CN" b="1"/>
              <a:t>matrix:</a:t>
            </a:r>
            <a:endParaRPr kumimoji="1" lang="zh-CN" altLang="en-US" b="1"/>
          </a:p>
        </p:txBody>
      </p:sp>
      <p:sp>
        <p:nvSpPr>
          <p:cNvPr id="7" name="文本框 6">
            <a:extLst>
              <a:ext uri="{FF2B5EF4-FFF2-40B4-BE49-F238E27FC236}">
                <a16:creationId xmlns:a16="http://schemas.microsoft.com/office/drawing/2014/main" id="{4BC9164D-EF44-EA6B-8EC3-B599CD68486B}"/>
              </a:ext>
            </a:extLst>
          </p:cNvPr>
          <p:cNvSpPr txBox="1"/>
          <p:nvPr/>
        </p:nvSpPr>
        <p:spPr>
          <a:xfrm>
            <a:off x="5273482" y="3471148"/>
            <a:ext cx="1356525" cy="369332"/>
          </a:xfrm>
          <a:prstGeom prst="rect">
            <a:avLst/>
          </a:prstGeom>
          <a:noFill/>
        </p:spPr>
        <p:txBody>
          <a:bodyPr wrap="none" rtlCol="0">
            <a:spAutoFit/>
          </a:bodyPr>
          <a:lstStyle/>
          <a:p>
            <a:r>
              <a:rPr kumimoji="1" lang="en-US" altLang="zh-CN" b="1"/>
              <a:t>tf-idf</a:t>
            </a:r>
            <a:r>
              <a:rPr kumimoji="1" lang="zh-CN" altLang="en-US" b="1"/>
              <a:t> </a:t>
            </a:r>
            <a:r>
              <a:rPr kumimoji="1" lang="en-US" altLang="zh-CN" b="1"/>
              <a:t>vector:</a:t>
            </a:r>
            <a:endParaRPr kumimoji="1" lang="zh-CN" altLang="en-US" b="1"/>
          </a:p>
        </p:txBody>
      </p:sp>
      <p:graphicFrame>
        <p:nvGraphicFramePr>
          <p:cNvPr id="11" name="表格 10">
            <a:extLst>
              <a:ext uri="{FF2B5EF4-FFF2-40B4-BE49-F238E27FC236}">
                <a16:creationId xmlns:a16="http://schemas.microsoft.com/office/drawing/2014/main" id="{8071F6B8-0A7A-F772-04B1-EECE34E2A300}"/>
              </a:ext>
            </a:extLst>
          </p:cNvPr>
          <p:cNvGraphicFramePr>
            <a:graphicFrameLocks noGrp="1"/>
          </p:cNvGraphicFramePr>
          <p:nvPr>
            <p:extLst>
              <p:ext uri="{D42A27DB-BD31-4B8C-83A1-F6EECF244321}">
                <p14:modId xmlns:p14="http://schemas.microsoft.com/office/powerpoint/2010/main" val="2050881611"/>
              </p:ext>
            </p:extLst>
          </p:nvPr>
        </p:nvGraphicFramePr>
        <p:xfrm>
          <a:off x="8111266" y="3655814"/>
          <a:ext cx="3360101" cy="3017520"/>
        </p:xfrm>
        <a:graphic>
          <a:graphicData uri="http://schemas.openxmlformats.org/drawingml/2006/table">
            <a:tbl>
              <a:tblPr firstRow="1" bandRow="1">
                <a:tableStyleId>{93296810-A885-4BE3-A3E7-6D5BEEA58F35}</a:tableStyleId>
              </a:tblPr>
              <a:tblGrid>
                <a:gridCol w="779636">
                  <a:extLst>
                    <a:ext uri="{9D8B030D-6E8A-4147-A177-3AD203B41FA5}">
                      <a16:colId xmlns:a16="http://schemas.microsoft.com/office/drawing/2014/main" val="3175357426"/>
                    </a:ext>
                  </a:extLst>
                </a:gridCol>
                <a:gridCol w="2580465">
                  <a:extLst>
                    <a:ext uri="{9D8B030D-6E8A-4147-A177-3AD203B41FA5}">
                      <a16:colId xmlns:a16="http://schemas.microsoft.com/office/drawing/2014/main" val="3011071885"/>
                    </a:ext>
                  </a:extLst>
                </a:gridCol>
              </a:tblGrid>
              <a:tr h="239514">
                <a:tc>
                  <a:txBody>
                    <a:bodyPr/>
                    <a:lstStyle/>
                    <a:p>
                      <a:pPr algn="ctr"/>
                      <a:endParaRPr lang="zh-CN" altLang="en-US" sz="1600"/>
                    </a:p>
                  </a:txBody>
                  <a:tcPr/>
                </a:tc>
                <a:tc>
                  <a:txBody>
                    <a:bodyPr/>
                    <a:lstStyle/>
                    <a:p>
                      <a:pPr algn="ctr"/>
                      <a:r>
                        <a:rPr lang="en-US" altLang="zh-CN" sz="1600"/>
                        <a:t>inverse</a:t>
                      </a:r>
                      <a:r>
                        <a:rPr lang="zh-CN" altLang="en-US" sz="1600"/>
                        <a:t> </a:t>
                      </a:r>
                      <a:r>
                        <a:rPr lang="en-US" altLang="zh-CN" sz="1600"/>
                        <a:t>document</a:t>
                      </a:r>
                      <a:r>
                        <a:rPr lang="zh-CN" altLang="en-US" sz="1600"/>
                        <a:t> </a:t>
                      </a:r>
                      <a:r>
                        <a:rPr lang="en-US" altLang="zh-CN" sz="1600"/>
                        <a:t>frequency</a:t>
                      </a:r>
                      <a:endParaRPr lang="zh-CN" altLang="en-US" sz="1600"/>
                    </a:p>
                  </a:txBody>
                  <a:tcPr/>
                </a:tc>
                <a:extLst>
                  <a:ext uri="{0D108BD9-81ED-4DB2-BD59-A6C34878D82A}">
                    <a16:rowId xmlns:a16="http://schemas.microsoft.com/office/drawing/2014/main" val="3427493137"/>
                  </a:ext>
                </a:extLst>
              </a:tr>
              <a:tr h="239514">
                <a:tc>
                  <a:txBody>
                    <a:bodyPr/>
                    <a:lstStyle/>
                    <a:p>
                      <a:pPr algn="l"/>
                      <a:r>
                        <a:rPr lang="en-US" altLang="zh-CN" sz="1600"/>
                        <a:t>it</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1823203381"/>
                  </a:ext>
                </a:extLst>
              </a:tr>
              <a:tr h="239514">
                <a:tc>
                  <a:txBody>
                    <a:bodyPr/>
                    <a:lstStyle/>
                    <a:p>
                      <a:pPr algn="l"/>
                      <a:r>
                        <a:rPr lang="en-US" altLang="zh-CN" sz="1600"/>
                        <a:t>is</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461330597"/>
                  </a:ext>
                </a:extLst>
              </a:tr>
              <a:tr h="239514">
                <a:tc>
                  <a:txBody>
                    <a:bodyPr/>
                    <a:lstStyle/>
                    <a:p>
                      <a:pPr algn="l"/>
                      <a:r>
                        <a:rPr lang="en-US" altLang="zh-CN" sz="1600"/>
                        <a:t>cake</a:t>
                      </a:r>
                      <a:endParaRPr lang="zh-CN" altLang="en-US" sz="1600"/>
                    </a:p>
                  </a:txBody>
                  <a:tcPr/>
                </a:tc>
                <a:tc>
                  <a:txBody>
                    <a:bodyPr/>
                    <a:lstStyle/>
                    <a:p>
                      <a:pPr algn="ctr"/>
                      <a:r>
                        <a:rPr lang="en-US" altLang="zh-CN" sz="1600"/>
                        <a:t>-0.22</a:t>
                      </a:r>
                      <a:endParaRPr lang="zh-CN" altLang="en-US" sz="1600"/>
                    </a:p>
                  </a:txBody>
                  <a:tcPr/>
                </a:tc>
                <a:extLst>
                  <a:ext uri="{0D108BD9-81ED-4DB2-BD59-A6C34878D82A}">
                    <a16:rowId xmlns:a16="http://schemas.microsoft.com/office/drawing/2014/main" val="3251660969"/>
                  </a:ext>
                </a:extLst>
              </a:tr>
              <a:tr h="239514">
                <a:tc>
                  <a:txBody>
                    <a:bodyPr/>
                    <a:lstStyle/>
                    <a:p>
                      <a:pPr algn="l"/>
                      <a:r>
                        <a:rPr lang="en-US" altLang="zh-CN" sz="1600"/>
                        <a:t>the</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2566823186"/>
                  </a:ext>
                </a:extLst>
              </a:tr>
              <a:tr h="239514">
                <a:tc>
                  <a:txBody>
                    <a:bodyPr/>
                    <a:lstStyle/>
                    <a:p>
                      <a:pPr algn="l"/>
                      <a:r>
                        <a:rPr lang="en-US" altLang="zh-CN" sz="1600"/>
                        <a:t>tastes</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1394820822"/>
                  </a:ext>
                </a:extLst>
              </a:tr>
              <a:tr h="239514">
                <a:tc>
                  <a:txBody>
                    <a:bodyPr/>
                    <a:lstStyle/>
                    <a:p>
                      <a:pPr algn="l"/>
                      <a:r>
                        <a:rPr lang="en-US" altLang="zh-CN" sz="1600"/>
                        <a:t>like</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4285402752"/>
                  </a:ext>
                </a:extLst>
              </a:tr>
              <a:tr h="239514">
                <a:tc>
                  <a:txBody>
                    <a:bodyPr/>
                    <a:lstStyle/>
                    <a:p>
                      <a:pPr algn="l"/>
                      <a:r>
                        <a:rPr lang="en-US" altLang="zh-CN" sz="1600"/>
                        <a:t>a</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787119249"/>
                  </a:ext>
                </a:extLst>
              </a:tr>
              <a:tr h="239514">
                <a:tc>
                  <a:txBody>
                    <a:bodyPr/>
                    <a:lstStyle/>
                    <a:p>
                      <a:pPr algn="l"/>
                      <a:r>
                        <a:rPr lang="en-US" altLang="zh-CN" sz="1600"/>
                        <a:t>lie</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2734218740"/>
                  </a:ext>
                </a:extLst>
              </a:tr>
            </a:tbl>
          </a:graphicData>
        </a:graphic>
      </p:graphicFrame>
    </p:spTree>
    <p:extLst>
      <p:ext uri="{BB962C8B-B14F-4D97-AF65-F5344CB8AC3E}">
        <p14:creationId xmlns:p14="http://schemas.microsoft.com/office/powerpoint/2010/main" val="233763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Code</a:t>
            </a:r>
            <a:r>
              <a:rPr kumimoji="1" lang="zh-CN" altLang="en-US"/>
              <a:t> </a:t>
            </a:r>
            <a:r>
              <a:rPr kumimoji="1" lang="en-US" altLang="zh-CN"/>
              <a:t>preview</a:t>
            </a:r>
            <a:endParaRPr kumimoji="1" lang="zh-CN" altLang="en-US"/>
          </a:p>
        </p:txBody>
      </p:sp>
      <p:pic>
        <p:nvPicPr>
          <p:cNvPr id="6" name="图片 5" descr="文本&#10;&#10;描述已自动生成">
            <a:extLst>
              <a:ext uri="{FF2B5EF4-FFF2-40B4-BE49-F238E27FC236}">
                <a16:creationId xmlns:a16="http://schemas.microsoft.com/office/drawing/2014/main" id="{F1A439EF-AB9E-BADA-6DFD-7794FE79C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905" y="1025902"/>
            <a:ext cx="6977095" cy="4806195"/>
          </a:xfrm>
          <a:prstGeom prst="rect">
            <a:avLst/>
          </a:prstGeom>
        </p:spPr>
      </p:pic>
    </p:spTree>
    <p:extLst>
      <p:ext uri="{BB962C8B-B14F-4D97-AF65-F5344CB8AC3E}">
        <p14:creationId xmlns:p14="http://schemas.microsoft.com/office/powerpoint/2010/main" val="1034397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1.</a:t>
            </a:r>
            <a:r>
              <a:rPr kumimoji="1" lang="zh-CN" altLang="en-US"/>
              <a:t> </a:t>
            </a:r>
            <a:r>
              <a:rPr kumimoji="1" lang="en-US" altLang="zh-CN"/>
              <a:t>Too</a:t>
            </a:r>
            <a:r>
              <a:rPr kumimoji="1" lang="zh-CN" altLang="en-US"/>
              <a:t> </a:t>
            </a:r>
            <a:r>
              <a:rPr kumimoji="1" lang="en-US" altLang="zh-CN"/>
              <a:t>sensitive</a:t>
            </a:r>
            <a:r>
              <a:rPr kumimoji="1" lang="zh-CN" altLang="en-US"/>
              <a:t> </a:t>
            </a:r>
            <a:r>
              <a:rPr kumimoji="1" lang="en-US" altLang="zh-CN"/>
              <a:t>to</a:t>
            </a:r>
            <a:r>
              <a:rPr kumimoji="1" lang="zh-CN" altLang="en-US"/>
              <a:t> </a:t>
            </a:r>
            <a:r>
              <a:rPr kumimoji="1" lang="en-US" altLang="zh-CN"/>
              <a:t>common</a:t>
            </a:r>
            <a:r>
              <a:rPr kumimoji="1" lang="zh-CN" altLang="en-US"/>
              <a:t> </a:t>
            </a:r>
            <a:r>
              <a:rPr kumimoji="1" lang="en-US" altLang="zh-CN"/>
              <a:t>words.</a:t>
            </a:r>
            <a:endParaRPr kumimoji="1" lang="zh-CN" altLang="en-US"/>
          </a:p>
        </p:txBody>
      </p:sp>
      <p:pic>
        <p:nvPicPr>
          <p:cNvPr id="4" name="图片 3">
            <a:extLst>
              <a:ext uri="{FF2B5EF4-FFF2-40B4-BE49-F238E27FC236}">
                <a16:creationId xmlns:a16="http://schemas.microsoft.com/office/drawing/2014/main" id="{02C0E9CB-B4BF-91E6-6724-14C729B6ECA9}"/>
              </a:ext>
            </a:extLst>
          </p:cNvPr>
          <p:cNvPicPr>
            <a:picLocks noChangeAspect="1"/>
          </p:cNvPicPr>
          <p:nvPr/>
        </p:nvPicPr>
        <p:blipFill>
          <a:blip r:embed="rId2"/>
          <a:stretch>
            <a:fillRect/>
          </a:stretch>
        </p:blipFill>
        <p:spPr>
          <a:xfrm>
            <a:off x="5441795" y="238173"/>
            <a:ext cx="6558776" cy="415112"/>
          </a:xfrm>
          <a:prstGeom prst="rect">
            <a:avLst/>
          </a:prstGeom>
        </p:spPr>
      </p:pic>
      <p:sp>
        <p:nvSpPr>
          <p:cNvPr id="5" name="文本框 4">
            <a:extLst>
              <a:ext uri="{FF2B5EF4-FFF2-40B4-BE49-F238E27FC236}">
                <a16:creationId xmlns:a16="http://schemas.microsoft.com/office/drawing/2014/main" id="{7F23F5F9-67FA-2883-38B9-593D40B329CF}"/>
              </a:ext>
            </a:extLst>
          </p:cNvPr>
          <p:cNvSpPr txBox="1"/>
          <p:nvPr/>
        </p:nvSpPr>
        <p:spPr>
          <a:xfrm>
            <a:off x="5441794" y="866799"/>
            <a:ext cx="6558775" cy="203132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Two</a:t>
            </a:r>
            <a:r>
              <a:rPr kumimoji="1" lang="zh-CN" altLang="en-US"/>
              <a:t> </a:t>
            </a:r>
            <a:r>
              <a:rPr kumimoji="1" lang="en-US" altLang="zh-CN"/>
              <a:t>aueries</a:t>
            </a:r>
            <a:r>
              <a:rPr kumimoji="1" lang="zh-CN" altLang="en-US"/>
              <a:t> </a:t>
            </a:r>
            <a:r>
              <a:rPr kumimoji="1" lang="en-US" altLang="zh-CN"/>
              <a:t>with</a:t>
            </a:r>
            <a:r>
              <a:rPr kumimoji="1" lang="zh-CN" altLang="en-US"/>
              <a:t> </a:t>
            </a:r>
            <a:r>
              <a:rPr kumimoji="1" lang="en-US" altLang="zh-CN"/>
              <a:t>only</a:t>
            </a:r>
            <a:r>
              <a:rPr kumimoji="1" lang="zh-CN" altLang="en-US"/>
              <a:t> </a:t>
            </a:r>
            <a:r>
              <a:rPr kumimoji="1" lang="en-US" altLang="zh-CN"/>
              <a:t>a</a:t>
            </a:r>
            <a:r>
              <a:rPr kumimoji="1" lang="zh-CN" altLang="en-US"/>
              <a:t> </a:t>
            </a:r>
            <a:r>
              <a:rPr kumimoji="1" lang="en-US" altLang="zh-CN"/>
              <a:t>difference</a:t>
            </a:r>
            <a:r>
              <a:rPr kumimoji="1" lang="zh-CN" altLang="en-US"/>
              <a:t> </a:t>
            </a:r>
            <a:r>
              <a:rPr kumimoji="1" lang="en-US" altLang="zh-CN"/>
              <a:t>at</a:t>
            </a:r>
            <a:r>
              <a:rPr kumimoji="1" lang="zh-CN" altLang="en-US"/>
              <a:t> </a:t>
            </a:r>
            <a:r>
              <a:rPr kumimoji="1" lang="en-US" altLang="zh-CN"/>
              <a:t>only</a:t>
            </a:r>
            <a:r>
              <a:rPr kumimoji="1" lang="zh-CN" altLang="en-US"/>
              <a:t> </a:t>
            </a:r>
            <a:r>
              <a:rPr kumimoji="1" lang="en-US" altLang="zh-CN"/>
              <a:t>one</a:t>
            </a:r>
            <a:r>
              <a:rPr kumimoji="1" lang="zh-CN" altLang="en-US"/>
              <a:t> </a:t>
            </a:r>
            <a:r>
              <a:rPr kumimoji="1" lang="en-US" altLang="zh-CN"/>
              <a:t>word</a:t>
            </a:r>
            <a:r>
              <a:rPr kumimoji="1" lang="zh-CN" altLang="en-US"/>
              <a:t> </a:t>
            </a:r>
            <a:r>
              <a:rPr kumimoji="1" lang="en-US" altLang="zh-CN"/>
              <a:t>may</a:t>
            </a:r>
            <a:r>
              <a:rPr kumimoji="1" lang="zh-CN" altLang="en-US"/>
              <a:t> </a:t>
            </a:r>
            <a:r>
              <a:rPr kumimoji="1" lang="en-US" altLang="zh-CN"/>
              <a:t>yield</a:t>
            </a:r>
            <a:r>
              <a:rPr kumimoji="1" lang="zh-CN" altLang="en-US"/>
              <a:t> </a:t>
            </a:r>
            <a:r>
              <a:rPr kumimoji="1" lang="en-US" altLang="zh-CN"/>
              <a:t>a</a:t>
            </a:r>
            <a:r>
              <a:rPr kumimoji="1" lang="zh-CN" altLang="en-US"/>
              <a:t> </a:t>
            </a:r>
            <a:r>
              <a:rPr kumimoji="1" lang="en-US" altLang="zh-CN" b="1"/>
              <a:t>different</a:t>
            </a:r>
            <a:r>
              <a:rPr kumimoji="1" lang="zh-CN" altLang="en-US"/>
              <a:t> </a:t>
            </a:r>
            <a:r>
              <a:rPr kumimoji="1" lang="en-US" altLang="zh-CN"/>
              <a:t>result.</a:t>
            </a:r>
          </a:p>
          <a:p>
            <a:pPr marL="285750" indent="-285750">
              <a:buFont typeface="Arial" panose="020B0604020202020204" pitchFamily="34" charset="0"/>
              <a:buChar char="•"/>
            </a:pPr>
            <a:r>
              <a:rPr kumimoji="1" lang="en-US" altLang="zh-CN"/>
              <a:t>We</a:t>
            </a:r>
            <a:r>
              <a:rPr kumimoji="1" lang="zh-CN" altLang="en-US"/>
              <a:t> </a:t>
            </a:r>
            <a:r>
              <a:rPr kumimoji="1" lang="en-US" altLang="zh-CN"/>
              <a:t>figured</a:t>
            </a:r>
            <a:r>
              <a:rPr kumimoji="1" lang="zh-CN" altLang="en-US"/>
              <a:t> </a:t>
            </a:r>
            <a:r>
              <a:rPr kumimoji="1" lang="en-US" altLang="zh-CN"/>
              <a:t>out</a:t>
            </a:r>
            <a:r>
              <a:rPr kumimoji="1" lang="zh-CN" altLang="en-US"/>
              <a:t> </a:t>
            </a:r>
            <a:r>
              <a:rPr kumimoji="1" lang="en-US" altLang="zh-CN"/>
              <a:t>that,</a:t>
            </a:r>
            <a:r>
              <a:rPr kumimoji="1" lang="zh-CN" altLang="en-US"/>
              <a:t> </a:t>
            </a:r>
            <a:r>
              <a:rPr kumimoji="1" lang="en-US" altLang="zh-CN"/>
              <a:t>it’s</a:t>
            </a:r>
            <a:r>
              <a:rPr kumimoji="1" lang="zh-CN" altLang="en-US"/>
              <a:t> </a:t>
            </a:r>
            <a:r>
              <a:rPr kumimoji="1" lang="en-US" altLang="zh-CN"/>
              <a:t>because</a:t>
            </a:r>
            <a:r>
              <a:rPr kumimoji="1" lang="zh-CN" altLang="en-US"/>
              <a:t> </a:t>
            </a:r>
            <a:r>
              <a:rPr kumimoji="1" lang="en-US" altLang="zh-CN"/>
              <a:t>that</a:t>
            </a:r>
            <a:r>
              <a:rPr kumimoji="1" lang="zh-CN" altLang="en-US"/>
              <a:t> </a:t>
            </a:r>
            <a:r>
              <a:rPr kumimoji="1" lang="en-US" altLang="zh-CN"/>
              <a:t>in</a:t>
            </a:r>
            <a:r>
              <a:rPr kumimoji="1" lang="zh-CN" altLang="en-US"/>
              <a:t> </a:t>
            </a:r>
            <a:r>
              <a:rPr kumimoji="1" lang="en-US" altLang="zh-CN"/>
              <a:t>the</a:t>
            </a:r>
            <a:r>
              <a:rPr kumimoji="1" lang="zh-CN" altLang="en-US"/>
              <a:t> </a:t>
            </a:r>
            <a:r>
              <a:rPr kumimoji="1" lang="en-US" altLang="zh-CN"/>
              <a:t>string</a:t>
            </a:r>
            <a:r>
              <a:rPr kumimoji="1" lang="zh-CN" altLang="en-US"/>
              <a:t> </a:t>
            </a:r>
            <a:r>
              <a:rPr kumimoji="1" lang="en-US" altLang="zh-CN"/>
              <a:t>below,</a:t>
            </a:r>
            <a:r>
              <a:rPr kumimoji="1" lang="zh-CN" altLang="en-US"/>
              <a:t> </a:t>
            </a:r>
            <a:r>
              <a:rPr kumimoji="1" lang="en-US" altLang="zh-CN"/>
              <a:t>the</a:t>
            </a:r>
            <a:r>
              <a:rPr kumimoji="1" lang="zh-CN" altLang="en-US"/>
              <a:t> </a:t>
            </a:r>
            <a:r>
              <a:rPr kumimoji="1" lang="en-US" altLang="zh-CN"/>
              <a:t>word</a:t>
            </a:r>
            <a:r>
              <a:rPr kumimoji="1" lang="zh-CN" altLang="en-US"/>
              <a:t> </a:t>
            </a:r>
            <a:r>
              <a:rPr kumimoji="1" lang="en-US" altLang="zh-CN"/>
              <a:t>“city”</a:t>
            </a:r>
            <a:r>
              <a:rPr kumimoji="1" lang="zh-CN" altLang="en-US"/>
              <a:t> </a:t>
            </a:r>
            <a:r>
              <a:rPr kumimoji="1" lang="en-US" altLang="zh-CN"/>
              <a:t>occurred</a:t>
            </a:r>
            <a:r>
              <a:rPr kumimoji="1" lang="zh-CN" altLang="en-US"/>
              <a:t> </a:t>
            </a:r>
            <a:r>
              <a:rPr kumimoji="1" lang="en-US" altLang="zh-CN"/>
              <a:t>too</a:t>
            </a:r>
            <a:r>
              <a:rPr kumimoji="1" lang="zh-CN" altLang="en-US"/>
              <a:t> </a:t>
            </a:r>
            <a:r>
              <a:rPr kumimoji="1" lang="en-US" altLang="zh-CN"/>
              <a:t>many</a:t>
            </a:r>
            <a:r>
              <a:rPr kumimoji="1" lang="zh-CN" altLang="en-US"/>
              <a:t> </a:t>
            </a:r>
            <a:r>
              <a:rPr kumimoji="1" lang="en-US" altLang="zh-CN"/>
              <a:t>times</a:t>
            </a:r>
            <a:r>
              <a:rPr kumimoji="1" lang="zh-CN" altLang="en-US"/>
              <a:t> </a:t>
            </a:r>
            <a:r>
              <a:rPr kumimoji="1" lang="en-US" altLang="zh-CN"/>
              <a:t>such</a:t>
            </a:r>
            <a:r>
              <a:rPr kumimoji="1" lang="zh-CN" altLang="en-US"/>
              <a:t> </a:t>
            </a:r>
            <a:r>
              <a:rPr kumimoji="1" lang="en-US" altLang="zh-CN"/>
              <a:t>that,</a:t>
            </a:r>
            <a:r>
              <a:rPr kumimoji="1" lang="zh-CN" altLang="en-US"/>
              <a:t> </a:t>
            </a:r>
            <a:r>
              <a:rPr kumimoji="1" lang="en-US" altLang="zh-CN"/>
              <a:t>even</a:t>
            </a:r>
            <a:r>
              <a:rPr kumimoji="1" lang="zh-CN" altLang="en-US"/>
              <a:t> </a:t>
            </a:r>
            <a:r>
              <a:rPr kumimoji="1" lang="en-US" altLang="zh-CN"/>
              <a:t>if</a:t>
            </a:r>
            <a:r>
              <a:rPr kumimoji="1" lang="zh-CN" altLang="en-US"/>
              <a:t> </a:t>
            </a:r>
            <a:r>
              <a:rPr kumimoji="1" lang="en-US" altLang="zh-CN"/>
              <a:t>the</a:t>
            </a:r>
            <a:r>
              <a:rPr kumimoji="1" lang="zh-CN" altLang="en-US"/>
              <a:t> </a:t>
            </a:r>
            <a:r>
              <a:rPr kumimoji="1" lang="en-US" altLang="zh-CN"/>
              <a:t>tf-idf</a:t>
            </a:r>
            <a:r>
              <a:rPr kumimoji="1" lang="zh-CN" altLang="en-US"/>
              <a:t> </a:t>
            </a:r>
            <a:r>
              <a:rPr kumimoji="1" lang="en-US" altLang="zh-CN"/>
              <a:t>value</a:t>
            </a:r>
            <a:r>
              <a:rPr kumimoji="1" lang="zh-CN" altLang="en-US"/>
              <a:t> </a:t>
            </a:r>
            <a:r>
              <a:rPr kumimoji="1" lang="en-US" altLang="zh-CN"/>
              <a:t>of</a:t>
            </a:r>
            <a:r>
              <a:rPr kumimoji="1" lang="zh-CN" altLang="en-US"/>
              <a:t> </a:t>
            </a:r>
            <a:r>
              <a:rPr kumimoji="1" lang="en-US" altLang="zh-CN"/>
              <a:t>“city”</a:t>
            </a:r>
            <a:r>
              <a:rPr kumimoji="1" lang="zh-CN" altLang="en-US"/>
              <a:t> </a:t>
            </a:r>
            <a:r>
              <a:rPr kumimoji="1" lang="en-US" altLang="zh-CN"/>
              <a:t>is</a:t>
            </a:r>
            <a:r>
              <a:rPr kumimoji="1" lang="zh-CN" altLang="en-US"/>
              <a:t> </a:t>
            </a:r>
            <a:r>
              <a:rPr kumimoji="1" lang="en-US" altLang="zh-CN"/>
              <a:t>very</a:t>
            </a:r>
            <a:r>
              <a:rPr kumimoji="1" lang="zh-CN" altLang="en-US"/>
              <a:t> </a:t>
            </a:r>
            <a:r>
              <a:rPr kumimoji="1" lang="en-US" altLang="zh-CN"/>
              <a:t>small</a:t>
            </a:r>
            <a:r>
              <a:rPr kumimoji="1" lang="zh-CN" altLang="en-US"/>
              <a:t> </a:t>
            </a:r>
            <a:r>
              <a:rPr kumimoji="1" lang="en-US" altLang="zh-CN"/>
              <a:t>(since</a:t>
            </a:r>
            <a:r>
              <a:rPr kumimoji="1" lang="zh-CN" altLang="en-US"/>
              <a:t> </a:t>
            </a:r>
            <a:r>
              <a:rPr kumimoji="1" lang="en-US" altLang="zh-CN"/>
              <a:t>it’s</a:t>
            </a:r>
            <a:r>
              <a:rPr kumimoji="1" lang="zh-CN" altLang="en-US"/>
              <a:t> </a:t>
            </a:r>
            <a:r>
              <a:rPr kumimoji="1" lang="en-US" altLang="zh-CN"/>
              <a:t>very</a:t>
            </a:r>
            <a:r>
              <a:rPr kumimoji="1" lang="zh-CN" altLang="en-US"/>
              <a:t> </a:t>
            </a:r>
            <a:r>
              <a:rPr kumimoji="1" lang="en-US" altLang="zh-CN"/>
              <a:t>common),</a:t>
            </a:r>
            <a:r>
              <a:rPr kumimoji="1" lang="zh-CN" altLang="en-US"/>
              <a:t> </a:t>
            </a:r>
            <a:r>
              <a:rPr kumimoji="1" lang="en-US" altLang="zh-CN"/>
              <a:t>its</a:t>
            </a:r>
            <a:r>
              <a:rPr kumimoji="1" lang="zh-CN" altLang="en-US"/>
              <a:t> </a:t>
            </a:r>
            <a:r>
              <a:rPr kumimoji="1" lang="en-US" altLang="zh-CN"/>
              <a:t>contribution</a:t>
            </a:r>
            <a:r>
              <a:rPr kumimoji="1" lang="zh-CN" altLang="en-US"/>
              <a:t> </a:t>
            </a:r>
            <a:r>
              <a:rPr kumimoji="1" lang="en-US" altLang="zh-CN"/>
              <a:t>is</a:t>
            </a:r>
            <a:r>
              <a:rPr kumimoji="1" lang="zh-CN" altLang="en-US"/>
              <a:t> </a:t>
            </a:r>
            <a:r>
              <a:rPr kumimoji="1" lang="en-US" altLang="zh-CN"/>
              <a:t>still</a:t>
            </a:r>
            <a:r>
              <a:rPr kumimoji="1" lang="zh-CN" altLang="en-US"/>
              <a:t> </a:t>
            </a:r>
            <a:r>
              <a:rPr kumimoji="1" lang="en-US" altLang="zh-CN"/>
              <a:t>evidently</a:t>
            </a:r>
            <a:r>
              <a:rPr kumimoji="1" lang="zh-CN" altLang="en-US"/>
              <a:t> </a:t>
            </a:r>
            <a:r>
              <a:rPr kumimoji="1" lang="en-US" altLang="zh-CN"/>
              <a:t>large.</a:t>
            </a:r>
          </a:p>
          <a:p>
            <a:pPr marL="285750" indent="-285750">
              <a:buFont typeface="Arial" panose="020B0604020202020204" pitchFamily="34" charset="0"/>
              <a:buChar char="•"/>
            </a:pPr>
            <a:r>
              <a:rPr kumimoji="1" lang="en-US" altLang="zh-CN"/>
              <a:t>We</a:t>
            </a:r>
            <a:r>
              <a:rPr kumimoji="1" lang="zh-CN" altLang="en-US"/>
              <a:t> </a:t>
            </a:r>
            <a:r>
              <a:rPr kumimoji="1" lang="en-US" altLang="zh-CN"/>
              <a:t>solved</a:t>
            </a:r>
            <a:r>
              <a:rPr kumimoji="1" lang="zh-CN" altLang="en-US"/>
              <a:t> </a:t>
            </a:r>
            <a:r>
              <a:rPr kumimoji="1" lang="en-US" altLang="zh-CN"/>
              <a:t>it</a:t>
            </a:r>
            <a:r>
              <a:rPr kumimoji="1" lang="zh-CN" altLang="en-US"/>
              <a:t> </a:t>
            </a:r>
            <a:r>
              <a:rPr kumimoji="1" lang="en-US" altLang="zh-CN"/>
              <a:t>by</a:t>
            </a:r>
            <a:r>
              <a:rPr kumimoji="1" lang="zh-CN" altLang="en-US"/>
              <a:t> </a:t>
            </a:r>
            <a:r>
              <a:rPr kumimoji="1" lang="en-US" altLang="zh-CN"/>
              <a:t>cascading</a:t>
            </a:r>
            <a:r>
              <a:rPr kumimoji="1" lang="zh-CN" altLang="en-US"/>
              <a:t> </a:t>
            </a:r>
            <a:r>
              <a:rPr kumimoji="1" lang="en-US" altLang="zh-CN"/>
              <a:t>the</a:t>
            </a:r>
            <a:r>
              <a:rPr kumimoji="1" lang="zh-CN" altLang="en-US"/>
              <a:t> </a:t>
            </a:r>
            <a:r>
              <a:rPr kumimoji="1" lang="en-US" altLang="zh-CN"/>
              <a:t>idf</a:t>
            </a:r>
            <a:r>
              <a:rPr kumimoji="1" lang="zh-CN" altLang="en-US"/>
              <a:t> </a:t>
            </a:r>
            <a:r>
              <a:rPr kumimoji="1" lang="en-US" altLang="zh-CN"/>
              <a:t>value:</a:t>
            </a:r>
            <a:endParaRPr kumimoji="1" lang="zh-CN" altLang="en-US"/>
          </a:p>
        </p:txBody>
      </p:sp>
      <p:pic>
        <p:nvPicPr>
          <p:cNvPr id="7" name="图片 6">
            <a:extLst>
              <a:ext uri="{FF2B5EF4-FFF2-40B4-BE49-F238E27FC236}">
                <a16:creationId xmlns:a16="http://schemas.microsoft.com/office/drawing/2014/main" id="{933C6B11-207E-8333-50B2-65E8F48B4738}"/>
              </a:ext>
            </a:extLst>
          </p:cNvPr>
          <p:cNvPicPr>
            <a:picLocks noChangeAspect="1"/>
          </p:cNvPicPr>
          <p:nvPr/>
        </p:nvPicPr>
        <p:blipFill>
          <a:blip r:embed="rId3"/>
          <a:stretch>
            <a:fillRect/>
          </a:stretch>
        </p:blipFill>
        <p:spPr>
          <a:xfrm>
            <a:off x="6888046" y="3111639"/>
            <a:ext cx="3672159" cy="2692368"/>
          </a:xfrm>
          <a:prstGeom prst="rect">
            <a:avLst/>
          </a:prstGeom>
        </p:spPr>
      </p:pic>
      <p:sp>
        <p:nvSpPr>
          <p:cNvPr id="8" name="文本框 7">
            <a:extLst>
              <a:ext uri="{FF2B5EF4-FFF2-40B4-BE49-F238E27FC236}">
                <a16:creationId xmlns:a16="http://schemas.microsoft.com/office/drawing/2014/main" id="{CEF2C4F7-A8F6-287B-53C8-144102FA923C}"/>
              </a:ext>
            </a:extLst>
          </p:cNvPr>
          <p:cNvSpPr txBox="1"/>
          <p:nvPr/>
        </p:nvSpPr>
        <p:spPr>
          <a:xfrm>
            <a:off x="5441794" y="5847695"/>
            <a:ext cx="6558775"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As</a:t>
            </a:r>
            <a:r>
              <a:rPr kumimoji="1" lang="zh-CN" altLang="en-US"/>
              <a:t> </a:t>
            </a:r>
            <a:r>
              <a:rPr kumimoji="1" lang="en-US" altLang="zh-CN"/>
              <a:t>an</a:t>
            </a:r>
            <a:r>
              <a:rPr kumimoji="1" lang="zh-CN" altLang="en-US"/>
              <a:t> </a:t>
            </a:r>
            <a:r>
              <a:rPr kumimoji="1" lang="en-US" altLang="zh-CN"/>
              <a:t>idf</a:t>
            </a:r>
            <a:r>
              <a:rPr kumimoji="1" lang="zh-CN" altLang="en-US"/>
              <a:t> </a:t>
            </a:r>
            <a:r>
              <a:rPr kumimoji="1" lang="en-US" altLang="zh-CN"/>
              <a:t>of</a:t>
            </a:r>
            <a:r>
              <a:rPr kumimoji="1" lang="zh-CN" altLang="en-US"/>
              <a:t> </a:t>
            </a:r>
            <a:r>
              <a:rPr kumimoji="1" lang="en-US" altLang="zh-CN"/>
              <a:t>a</a:t>
            </a:r>
            <a:r>
              <a:rPr kumimoji="1" lang="zh-CN" altLang="en-US"/>
              <a:t> </a:t>
            </a:r>
            <a:r>
              <a:rPr kumimoji="1" lang="en-US" altLang="zh-CN"/>
              <a:t>word</a:t>
            </a:r>
            <a:r>
              <a:rPr kumimoji="1" lang="zh-CN" altLang="en-US"/>
              <a:t> </a:t>
            </a:r>
            <a:r>
              <a:rPr kumimoji="1" lang="en-US" altLang="zh-CN"/>
              <a:t>reaches</a:t>
            </a:r>
            <a:r>
              <a:rPr kumimoji="1" lang="zh-CN" altLang="en-US"/>
              <a:t> </a:t>
            </a:r>
            <a:r>
              <a:rPr kumimoji="1" lang="en-US" altLang="zh-CN"/>
              <a:t>the</a:t>
            </a:r>
            <a:r>
              <a:rPr kumimoji="1" lang="zh-CN" altLang="en-US"/>
              <a:t> </a:t>
            </a:r>
            <a:r>
              <a:rPr kumimoji="1" lang="en-US" altLang="zh-CN"/>
              <a:t>smallest possible</a:t>
            </a:r>
            <a:r>
              <a:rPr kumimoji="1" lang="zh-CN" altLang="en-US"/>
              <a:t> </a:t>
            </a:r>
            <a:r>
              <a:rPr kumimoji="1" lang="en-US" altLang="zh-CN"/>
              <a:t>value,</a:t>
            </a:r>
            <a:r>
              <a:rPr kumimoji="1" lang="zh-CN" altLang="en-US"/>
              <a:t> </a:t>
            </a:r>
            <a:r>
              <a:rPr kumimoji="1" lang="en-US" altLang="zh-CN"/>
              <a:t>we</a:t>
            </a:r>
            <a:r>
              <a:rPr kumimoji="1" lang="zh-CN" altLang="en-US"/>
              <a:t> </a:t>
            </a:r>
            <a:r>
              <a:rPr kumimoji="1" lang="en-US" altLang="zh-CN"/>
              <a:t>strictly</a:t>
            </a:r>
            <a:r>
              <a:rPr kumimoji="1" lang="zh-CN" altLang="en-US"/>
              <a:t> </a:t>
            </a:r>
            <a:r>
              <a:rPr kumimoji="1" lang="en-US" altLang="zh-CN"/>
              <a:t>let</a:t>
            </a:r>
            <a:r>
              <a:rPr kumimoji="1" lang="zh-CN" altLang="en-US"/>
              <a:t> </a:t>
            </a:r>
            <a:r>
              <a:rPr kumimoji="1" lang="en-US" altLang="zh-CN"/>
              <a:t>it</a:t>
            </a:r>
            <a:r>
              <a:rPr kumimoji="1" lang="zh-CN" altLang="en-US"/>
              <a:t> </a:t>
            </a:r>
            <a:r>
              <a:rPr kumimoji="1" lang="en-US" altLang="zh-CN"/>
              <a:t>become</a:t>
            </a:r>
            <a:r>
              <a:rPr kumimoji="1" lang="zh-CN" altLang="en-US"/>
              <a:t> </a:t>
            </a:r>
            <a:r>
              <a:rPr kumimoji="1" lang="en-US" altLang="zh-CN"/>
              <a:t>0.</a:t>
            </a:r>
            <a:r>
              <a:rPr kumimoji="1" lang="zh-CN" altLang="en-US"/>
              <a:t> </a:t>
            </a:r>
            <a:r>
              <a:rPr kumimoji="1" lang="en-US" altLang="zh-CN"/>
              <a:t>This</a:t>
            </a:r>
            <a:r>
              <a:rPr kumimoji="1" lang="zh-CN" altLang="en-US"/>
              <a:t> </a:t>
            </a:r>
            <a:r>
              <a:rPr kumimoji="1" lang="en-US" altLang="zh-CN"/>
              <a:t>is</a:t>
            </a:r>
            <a:r>
              <a:rPr kumimoji="1" lang="zh-CN" altLang="en-US"/>
              <a:t> </a:t>
            </a:r>
            <a:r>
              <a:rPr kumimoji="1" lang="en-US" altLang="zh-CN"/>
              <a:t>based</a:t>
            </a:r>
            <a:r>
              <a:rPr kumimoji="1" lang="zh-CN" altLang="en-US"/>
              <a:t> </a:t>
            </a:r>
            <a:r>
              <a:rPr kumimoji="1" lang="en-US" altLang="zh-CN"/>
              <a:t>on</a:t>
            </a:r>
            <a:r>
              <a:rPr kumimoji="1" lang="zh-CN" altLang="en-US"/>
              <a:t> </a:t>
            </a:r>
            <a:r>
              <a:rPr kumimoji="1" lang="en-US" altLang="zh-CN"/>
              <a:t>the</a:t>
            </a:r>
            <a:r>
              <a:rPr kumimoji="1" lang="zh-CN" altLang="en-US"/>
              <a:t> </a:t>
            </a:r>
            <a:r>
              <a:rPr kumimoji="1" lang="en-US" altLang="zh-CN"/>
              <a:t>fact</a:t>
            </a:r>
            <a:r>
              <a:rPr kumimoji="1" lang="zh-CN" altLang="en-US"/>
              <a:t> </a:t>
            </a:r>
            <a:r>
              <a:rPr kumimoji="1" lang="en-US" altLang="zh-CN"/>
              <a:t>that</a:t>
            </a:r>
            <a:r>
              <a:rPr kumimoji="1" lang="zh-CN" altLang="en-US"/>
              <a:t> </a:t>
            </a:r>
            <a:r>
              <a:rPr kumimoji="1" lang="en-US" altLang="zh-CN"/>
              <a:t>this</a:t>
            </a:r>
            <a:r>
              <a:rPr kumimoji="1" lang="zh-CN" altLang="en-US"/>
              <a:t> </a:t>
            </a:r>
            <a:r>
              <a:rPr kumimoji="1" lang="en-US" altLang="zh-CN"/>
              <a:t>word</a:t>
            </a:r>
            <a:r>
              <a:rPr kumimoji="1" lang="zh-CN" altLang="en-US"/>
              <a:t> </a:t>
            </a:r>
            <a:r>
              <a:rPr kumimoji="1" lang="en-US" altLang="zh-CN"/>
              <a:t>is</a:t>
            </a:r>
            <a:r>
              <a:rPr kumimoji="1" lang="zh-CN" altLang="en-US"/>
              <a:t> </a:t>
            </a:r>
            <a:r>
              <a:rPr kumimoji="1" lang="en-US" altLang="zh-CN"/>
              <a:t>too</a:t>
            </a:r>
            <a:r>
              <a:rPr kumimoji="1" lang="zh-CN" altLang="en-US"/>
              <a:t> </a:t>
            </a:r>
            <a:r>
              <a:rPr kumimoji="1" lang="en-US" altLang="zh-CN"/>
              <a:t>common</a:t>
            </a:r>
            <a:r>
              <a:rPr kumimoji="1" lang="zh-CN" altLang="en-US"/>
              <a:t> </a:t>
            </a:r>
            <a:r>
              <a:rPr kumimoji="1" lang="en-US" altLang="zh-CN"/>
              <a:t>to</a:t>
            </a:r>
            <a:r>
              <a:rPr kumimoji="1" lang="zh-CN" altLang="en-US"/>
              <a:t> </a:t>
            </a:r>
            <a:r>
              <a:rPr kumimoji="1" lang="en-US" altLang="zh-CN"/>
              <a:t>contribute</a:t>
            </a:r>
            <a:r>
              <a:rPr kumimoji="1" lang="zh-CN" altLang="en-US"/>
              <a:t> </a:t>
            </a:r>
            <a:r>
              <a:rPr kumimoji="1" lang="en-US" altLang="zh-CN"/>
              <a:t>a</a:t>
            </a:r>
            <a:r>
              <a:rPr kumimoji="1" lang="zh-CN" altLang="en-US"/>
              <a:t> </a:t>
            </a:r>
            <a:r>
              <a:rPr kumimoji="1" lang="en-US" altLang="zh-CN"/>
              <a:t>good</a:t>
            </a:r>
            <a:r>
              <a:rPr kumimoji="1" lang="zh-CN" altLang="en-US"/>
              <a:t> </a:t>
            </a:r>
            <a:r>
              <a:rPr kumimoji="1" lang="en-US" altLang="zh-CN"/>
              <a:t>result</a:t>
            </a:r>
            <a:r>
              <a:rPr kumimoji="1" lang="zh-CN" altLang="en-US"/>
              <a:t> </a:t>
            </a:r>
            <a:r>
              <a:rPr kumimoji="1" lang="en-US" altLang="zh-CN"/>
              <a:t>for</a:t>
            </a:r>
            <a:r>
              <a:rPr kumimoji="1" lang="zh-CN" altLang="en-US"/>
              <a:t> </a:t>
            </a:r>
            <a:r>
              <a:rPr kumimoji="1" lang="en-US" altLang="zh-CN"/>
              <a:t>a</a:t>
            </a:r>
            <a:r>
              <a:rPr kumimoji="1" lang="zh-CN" altLang="en-US"/>
              <a:t> </a:t>
            </a:r>
            <a:r>
              <a:rPr kumimoji="1" lang="en-US" altLang="zh-CN"/>
              <a:t>search.</a:t>
            </a:r>
            <a:endParaRPr kumimoji="1" lang="zh-CN" altLang="en-US"/>
          </a:p>
        </p:txBody>
      </p:sp>
      <p:sp>
        <p:nvSpPr>
          <p:cNvPr id="9" name="矩形 8">
            <a:extLst>
              <a:ext uri="{FF2B5EF4-FFF2-40B4-BE49-F238E27FC236}">
                <a16:creationId xmlns:a16="http://schemas.microsoft.com/office/drawing/2014/main" id="{429057E9-6261-9FF0-C509-658508223F3F}"/>
              </a:ext>
            </a:extLst>
          </p:cNvPr>
          <p:cNvSpPr/>
          <p:nvPr/>
        </p:nvSpPr>
        <p:spPr>
          <a:xfrm>
            <a:off x="7208074" y="4137556"/>
            <a:ext cx="3352132" cy="9233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3556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1.</a:t>
            </a:r>
            <a:r>
              <a:rPr kumimoji="1" lang="zh-CN" altLang="en-US"/>
              <a:t> </a:t>
            </a:r>
            <a:r>
              <a:rPr kumimoji="1" lang="en-US" altLang="zh-CN"/>
              <a:t>Too</a:t>
            </a:r>
            <a:r>
              <a:rPr kumimoji="1" lang="zh-CN" altLang="en-US"/>
              <a:t> </a:t>
            </a:r>
            <a:r>
              <a:rPr kumimoji="1" lang="en-US" altLang="zh-CN"/>
              <a:t>sensitive</a:t>
            </a:r>
            <a:r>
              <a:rPr kumimoji="1" lang="zh-CN" altLang="en-US"/>
              <a:t> </a:t>
            </a:r>
            <a:r>
              <a:rPr kumimoji="1" lang="en-US" altLang="zh-CN"/>
              <a:t>to</a:t>
            </a:r>
            <a:r>
              <a:rPr kumimoji="1" lang="zh-CN" altLang="en-US"/>
              <a:t> </a:t>
            </a:r>
            <a:r>
              <a:rPr kumimoji="1" lang="en-US" altLang="zh-CN"/>
              <a:t>common</a:t>
            </a:r>
            <a:r>
              <a:rPr kumimoji="1" lang="zh-CN" altLang="en-US"/>
              <a:t> </a:t>
            </a:r>
            <a:r>
              <a:rPr kumimoji="1" lang="en-US" altLang="zh-CN"/>
              <a:t>words.</a:t>
            </a:r>
          </a:p>
          <a:p>
            <a:pPr lvl="1"/>
            <a:r>
              <a:rPr kumimoji="1" lang="en-US" altLang="zh-CN"/>
              <a:t>In</a:t>
            </a:r>
            <a:r>
              <a:rPr kumimoji="1" lang="zh-CN" altLang="en-US"/>
              <a:t> </a:t>
            </a:r>
            <a:r>
              <a:rPr kumimoji="1" lang="en-US" altLang="zh-CN"/>
              <a:t>fact,</a:t>
            </a:r>
            <a:r>
              <a:rPr kumimoji="1" lang="zh-CN" altLang="en-US"/>
              <a:t> </a:t>
            </a:r>
            <a:r>
              <a:rPr kumimoji="1" lang="en-US" altLang="zh-CN"/>
              <a:t>this</a:t>
            </a:r>
            <a:r>
              <a:rPr kumimoji="1" lang="zh-CN" altLang="en-US"/>
              <a:t> </a:t>
            </a:r>
            <a:r>
              <a:rPr kumimoji="1" lang="en-US" altLang="zh-CN"/>
              <a:t>change</a:t>
            </a:r>
            <a:r>
              <a:rPr kumimoji="1" lang="zh-CN" altLang="en-US"/>
              <a:t> </a:t>
            </a:r>
            <a:r>
              <a:rPr kumimoji="1" lang="en-US" altLang="zh-CN"/>
              <a:t>improves</a:t>
            </a:r>
            <a:r>
              <a:rPr kumimoji="1" lang="zh-CN" altLang="en-US"/>
              <a:t> </a:t>
            </a:r>
            <a:r>
              <a:rPr kumimoji="1" lang="en-US" altLang="zh-CN"/>
              <a:t>the</a:t>
            </a:r>
            <a:r>
              <a:rPr kumimoji="1" lang="zh-CN" altLang="en-US"/>
              <a:t> </a:t>
            </a:r>
            <a:r>
              <a:rPr kumimoji="1" lang="en-US" altLang="zh-CN"/>
              <a:t>accuracy</a:t>
            </a:r>
            <a:r>
              <a:rPr kumimoji="1" lang="zh-CN" altLang="en-US"/>
              <a:t> </a:t>
            </a:r>
            <a:r>
              <a:rPr kumimoji="1" lang="en-US" altLang="zh-CN"/>
              <a:t>of</a:t>
            </a:r>
            <a:r>
              <a:rPr kumimoji="1" lang="zh-CN" altLang="en-US"/>
              <a:t> </a:t>
            </a:r>
            <a:r>
              <a:rPr kumimoji="1" lang="en-US" altLang="zh-CN"/>
              <a:t>search</a:t>
            </a:r>
            <a:r>
              <a:rPr kumimoji="1" lang="zh-CN" altLang="en-US"/>
              <a:t> </a:t>
            </a:r>
            <a:r>
              <a:rPr kumimoji="1" lang="en-US" altLang="zh-CN"/>
              <a:t>alot.</a:t>
            </a:r>
          </a:p>
          <a:p>
            <a:pPr lvl="1"/>
            <a:r>
              <a:rPr kumimoji="1" lang="en-US" altLang="zh-CN"/>
              <a:t>Another</a:t>
            </a:r>
            <a:r>
              <a:rPr kumimoji="1" lang="zh-CN" altLang="en-US"/>
              <a:t> </a:t>
            </a:r>
            <a:r>
              <a:rPr kumimoji="1" lang="en-US" altLang="zh-CN"/>
              <a:t>alternative</a:t>
            </a:r>
            <a:r>
              <a:rPr kumimoji="1" lang="zh-CN" altLang="en-US"/>
              <a:t> </a:t>
            </a:r>
            <a:r>
              <a:rPr kumimoji="1" lang="en-US" altLang="zh-CN"/>
              <a:t>is</a:t>
            </a:r>
            <a:r>
              <a:rPr kumimoji="1" lang="zh-CN" altLang="en-US"/>
              <a:t> </a:t>
            </a:r>
            <a:r>
              <a:rPr kumimoji="1" lang="en-US" altLang="zh-CN"/>
              <a:t>to</a:t>
            </a:r>
            <a:r>
              <a:rPr kumimoji="1" lang="zh-CN" altLang="en-US"/>
              <a:t> </a:t>
            </a:r>
            <a:r>
              <a:rPr kumimoji="1" lang="en-US" altLang="zh-CN"/>
              <a:t>use</a:t>
            </a:r>
            <a:r>
              <a:rPr kumimoji="1" lang="zh-CN" altLang="en-US"/>
              <a:t> </a:t>
            </a:r>
            <a:r>
              <a:rPr kumimoji="1" lang="en-US" altLang="zh-CN"/>
              <a:t>NLKT</a:t>
            </a:r>
            <a:r>
              <a:rPr kumimoji="1" lang="zh-CN" altLang="en-US"/>
              <a:t> </a:t>
            </a:r>
            <a:r>
              <a:rPr kumimoji="1" lang="en-US" altLang="zh-CN"/>
              <a:t>to</a:t>
            </a:r>
            <a:r>
              <a:rPr kumimoji="1" lang="zh-CN" altLang="en-US"/>
              <a:t> </a:t>
            </a:r>
            <a:r>
              <a:rPr kumimoji="1" lang="en-US" altLang="zh-CN"/>
              <a:t>filter</a:t>
            </a:r>
            <a:r>
              <a:rPr kumimoji="1" lang="zh-CN" altLang="en-US"/>
              <a:t> </a:t>
            </a:r>
            <a:r>
              <a:rPr kumimoji="1" lang="en-US" altLang="zh-CN"/>
              <a:t>stop</a:t>
            </a:r>
            <a:r>
              <a:rPr kumimoji="1" lang="zh-CN" altLang="en-US"/>
              <a:t> </a:t>
            </a:r>
            <a:r>
              <a:rPr kumimoji="1" lang="en-US" altLang="zh-CN"/>
              <a:t>words</a:t>
            </a:r>
            <a:r>
              <a:rPr kumimoji="1" lang="zh-CN" altLang="en-US"/>
              <a:t> </a:t>
            </a:r>
            <a:r>
              <a:rPr kumimoji="1" lang="en-US" altLang="zh-CN"/>
              <a:t>in</a:t>
            </a:r>
            <a:r>
              <a:rPr kumimoji="1" lang="zh-CN" altLang="en-US"/>
              <a:t> </a:t>
            </a:r>
            <a:r>
              <a:rPr kumimoji="1" lang="en-US" altLang="zh-CN"/>
              <a:t>search</a:t>
            </a:r>
            <a:r>
              <a:rPr kumimoji="1" lang="zh-CN" altLang="en-US"/>
              <a:t> </a:t>
            </a:r>
            <a:r>
              <a:rPr kumimoji="1" lang="en-US" altLang="zh-CN"/>
              <a:t>query.</a:t>
            </a:r>
            <a:endParaRPr kumimoji="1" lang="zh-CN" altLang="en-US"/>
          </a:p>
        </p:txBody>
      </p:sp>
      <p:pic>
        <p:nvPicPr>
          <p:cNvPr id="10" name="图片 9">
            <a:extLst>
              <a:ext uri="{FF2B5EF4-FFF2-40B4-BE49-F238E27FC236}">
                <a16:creationId xmlns:a16="http://schemas.microsoft.com/office/drawing/2014/main" id="{6FC74C13-3361-3778-8370-C9F4123DAEEA}"/>
              </a:ext>
            </a:extLst>
          </p:cNvPr>
          <p:cNvPicPr>
            <a:picLocks noChangeAspect="1"/>
          </p:cNvPicPr>
          <p:nvPr/>
        </p:nvPicPr>
        <p:blipFill>
          <a:blip r:embed="rId2"/>
          <a:stretch>
            <a:fillRect/>
          </a:stretch>
        </p:blipFill>
        <p:spPr>
          <a:xfrm>
            <a:off x="2442709" y="4359412"/>
            <a:ext cx="2708825" cy="2498588"/>
          </a:xfrm>
          <a:prstGeom prst="rect">
            <a:avLst/>
          </a:prstGeom>
        </p:spPr>
      </p:pic>
      <p:pic>
        <p:nvPicPr>
          <p:cNvPr id="11" name="图片 10">
            <a:extLst>
              <a:ext uri="{FF2B5EF4-FFF2-40B4-BE49-F238E27FC236}">
                <a16:creationId xmlns:a16="http://schemas.microsoft.com/office/drawing/2014/main" id="{0BE0ED87-804A-2D34-31D6-F581B1B6FF2D}"/>
              </a:ext>
            </a:extLst>
          </p:cNvPr>
          <p:cNvPicPr>
            <a:picLocks noChangeAspect="1"/>
          </p:cNvPicPr>
          <p:nvPr/>
        </p:nvPicPr>
        <p:blipFill>
          <a:blip r:embed="rId3"/>
          <a:stretch>
            <a:fillRect/>
          </a:stretch>
        </p:blipFill>
        <p:spPr>
          <a:xfrm>
            <a:off x="0" y="4359412"/>
            <a:ext cx="2442709" cy="2498588"/>
          </a:xfrm>
          <a:prstGeom prst="rect">
            <a:avLst/>
          </a:prstGeom>
        </p:spPr>
      </p:pic>
      <p:sp>
        <p:nvSpPr>
          <p:cNvPr id="13" name="文本框 12">
            <a:extLst>
              <a:ext uri="{FF2B5EF4-FFF2-40B4-BE49-F238E27FC236}">
                <a16:creationId xmlns:a16="http://schemas.microsoft.com/office/drawing/2014/main" id="{4C1AD66B-89BE-E134-F84E-619570863BA0}"/>
              </a:ext>
            </a:extLst>
          </p:cNvPr>
          <p:cNvSpPr txBox="1"/>
          <p:nvPr/>
        </p:nvSpPr>
        <p:spPr>
          <a:xfrm>
            <a:off x="5657848" y="585216"/>
            <a:ext cx="6151715" cy="2308324"/>
          </a:xfrm>
          <a:prstGeom prst="rect">
            <a:avLst/>
          </a:prstGeom>
          <a:noFill/>
        </p:spPr>
        <p:txBody>
          <a:bodyPr wrap="square" rtlCol="0">
            <a:spAutoFit/>
          </a:bodyPr>
          <a:lstStyle/>
          <a:p>
            <a:r>
              <a:rPr kumimoji="1" lang="en-US" altLang="zh-CN"/>
              <a:t>ID=17: 	(correct)</a:t>
            </a:r>
          </a:p>
          <a:p>
            <a:r>
              <a:rPr kumimoji="1" lang="en-US" altLang="zh-CN"/>
              <a:t>"A Haunting in Venice" is set in eerie, post-World War II Venice on All Hallows' Eve and is a terrifying mystery featuring the return of the celebrated sleuth, Hercule Poirot. Now </a:t>
            </a:r>
            <a:r>
              <a:rPr kumimoji="1" lang="en-US" altLang="zh-CN" b="1">
                <a:solidFill>
                  <a:srgbClr val="00B050"/>
                </a:solidFill>
              </a:rPr>
              <a:t>retired</a:t>
            </a:r>
            <a:r>
              <a:rPr kumimoji="1" lang="en-US" altLang="zh-CN"/>
              <a:t> and living in self-imposed exile in the world's most </a:t>
            </a:r>
            <a:r>
              <a:rPr kumimoji="1" lang="en-US" altLang="zh-CN" b="1">
                <a:solidFill>
                  <a:srgbClr val="00B050"/>
                </a:solidFill>
              </a:rPr>
              <a:t>glamorous city</a:t>
            </a:r>
            <a:r>
              <a:rPr kumimoji="1" lang="en-US" altLang="zh-CN"/>
              <a:t>, Poirot reluctantly attends a séance at a decaying, haunted palazzo. When one of the guests is murdered, the detective is thrust into a sinister world of shadows and secrets. </a:t>
            </a:r>
            <a:endParaRPr kumimoji="1" lang="zh-CN" altLang="en-US"/>
          </a:p>
        </p:txBody>
      </p:sp>
      <p:sp>
        <p:nvSpPr>
          <p:cNvPr id="18" name="文本框 17">
            <a:extLst>
              <a:ext uri="{FF2B5EF4-FFF2-40B4-BE49-F238E27FC236}">
                <a16:creationId xmlns:a16="http://schemas.microsoft.com/office/drawing/2014/main" id="{14AE2573-1789-8BF5-C5AE-592F31419FAD}"/>
              </a:ext>
            </a:extLst>
          </p:cNvPr>
          <p:cNvSpPr txBox="1"/>
          <p:nvPr/>
        </p:nvSpPr>
        <p:spPr>
          <a:xfrm>
            <a:off x="5657848" y="3164681"/>
            <a:ext cx="6151715" cy="3693319"/>
          </a:xfrm>
          <a:prstGeom prst="rect">
            <a:avLst/>
          </a:prstGeom>
          <a:noFill/>
        </p:spPr>
        <p:txBody>
          <a:bodyPr wrap="square">
            <a:spAutoFit/>
          </a:bodyPr>
          <a:lstStyle/>
          <a:p>
            <a:r>
              <a:rPr lang="en-US" altLang="zh-CN"/>
              <a:t>ID=94:	(incorrect) </a:t>
            </a:r>
          </a:p>
          <a:p>
            <a:r>
              <a:rPr lang="en-US" altLang="zh-CN"/>
              <a:t>For over fifty years, Judy Blume's classic and groundbreaking novel Are You There God? It's Me, Margaret. has impacted generations with its timeless coming of age story, insightful humor, and candid exploration of life's biggest questions. In Lionsgate's big-screen adaptation, 11-year-old Margaret (Abby Ryder Fortson) is uprooted from her life in New York </a:t>
            </a:r>
            <a:r>
              <a:rPr lang="en-US" altLang="zh-CN" b="1">
                <a:solidFill>
                  <a:srgbClr val="FF0000"/>
                </a:solidFill>
              </a:rPr>
              <a:t>City</a:t>
            </a:r>
            <a:r>
              <a:rPr lang="en-US" altLang="zh-CN"/>
              <a:t> for the suburbs of New Jersey, going through the messy and tumultuous throes of puberty with new friends in a new school. She relies on her mother, Barbara (Rachel McAdams), who is also struggling to adjust to life outside the big </a:t>
            </a:r>
            <a:r>
              <a:rPr lang="en-US" altLang="zh-CN" b="1">
                <a:solidFill>
                  <a:srgbClr val="FF0000"/>
                </a:solidFill>
              </a:rPr>
              <a:t>city</a:t>
            </a:r>
            <a:r>
              <a:rPr lang="en-US" altLang="zh-CN"/>
              <a:t>, and her adoring grandmother, Sylvia (Kathy Bates), who isn't happy they moved away and likes to remind them every chance she gets. </a:t>
            </a:r>
            <a:endParaRPr lang="zh-CN" altLang="en-US"/>
          </a:p>
        </p:txBody>
      </p:sp>
      <p:sp>
        <p:nvSpPr>
          <p:cNvPr id="19" name="文本框 18">
            <a:extLst>
              <a:ext uri="{FF2B5EF4-FFF2-40B4-BE49-F238E27FC236}">
                <a16:creationId xmlns:a16="http://schemas.microsoft.com/office/drawing/2014/main" id="{32CD1424-63FB-C473-2D23-85F98177CB7D}"/>
              </a:ext>
            </a:extLst>
          </p:cNvPr>
          <p:cNvSpPr txBox="1"/>
          <p:nvPr/>
        </p:nvSpPr>
        <p:spPr>
          <a:xfrm>
            <a:off x="5657848" y="80314"/>
            <a:ext cx="3839321" cy="369332"/>
          </a:xfrm>
          <a:prstGeom prst="rect">
            <a:avLst/>
          </a:prstGeom>
          <a:noFill/>
        </p:spPr>
        <p:txBody>
          <a:bodyPr wrap="none" rtlCol="0">
            <a:spAutoFit/>
          </a:bodyPr>
          <a:lstStyle/>
          <a:p>
            <a:r>
              <a:rPr kumimoji="1" lang="en-US" altLang="zh-CN"/>
              <a:t>Search</a:t>
            </a:r>
            <a:r>
              <a:rPr kumimoji="1" lang="zh-CN" altLang="en-US"/>
              <a:t> </a:t>
            </a:r>
            <a:r>
              <a:rPr kumimoji="1" lang="en-US" altLang="zh-CN"/>
              <a:t>string</a:t>
            </a:r>
            <a:r>
              <a:rPr kumimoji="1" lang="zh-CN" altLang="en-US"/>
              <a:t> </a:t>
            </a:r>
            <a:r>
              <a:rPr kumimoji="1" lang="en-US" altLang="zh-CN"/>
              <a:t>=</a:t>
            </a:r>
            <a:r>
              <a:rPr kumimoji="1" lang="zh-CN" altLang="en-US"/>
              <a:t> </a:t>
            </a:r>
            <a:r>
              <a:rPr kumimoji="1" lang="en-US" altLang="zh-CN"/>
              <a:t>“retired</a:t>
            </a:r>
            <a:r>
              <a:rPr kumimoji="1" lang="zh-CN" altLang="en-US"/>
              <a:t> </a:t>
            </a:r>
            <a:r>
              <a:rPr kumimoji="1" lang="en-US" altLang="zh-CN"/>
              <a:t>glamorous</a:t>
            </a:r>
            <a:r>
              <a:rPr kumimoji="1" lang="zh-CN" altLang="en-US"/>
              <a:t> </a:t>
            </a:r>
            <a:r>
              <a:rPr kumimoji="1" lang="en-US" altLang="zh-CN"/>
              <a:t>city”</a:t>
            </a:r>
            <a:endParaRPr kumimoji="1" lang="zh-CN" altLang="en-US"/>
          </a:p>
        </p:txBody>
      </p:sp>
    </p:spTree>
    <p:extLst>
      <p:ext uri="{BB962C8B-B14F-4D97-AF65-F5344CB8AC3E}">
        <p14:creationId xmlns:p14="http://schemas.microsoft.com/office/powerpoint/2010/main" val="1440163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2.</a:t>
            </a:r>
            <a:r>
              <a:rPr kumimoji="1" lang="zh-CN" altLang="en-US"/>
              <a:t> </a:t>
            </a:r>
            <a:r>
              <a:rPr kumimoji="1" lang="en-US" altLang="zh-CN"/>
              <a:t>ZERO</a:t>
            </a:r>
            <a:r>
              <a:rPr kumimoji="1" lang="zh-CN" altLang="en-US"/>
              <a:t> </a:t>
            </a:r>
            <a:r>
              <a:rPr kumimoji="1" lang="en-US" altLang="zh-CN"/>
              <a:t>tolerance</a:t>
            </a:r>
            <a:r>
              <a:rPr kumimoji="1" lang="zh-CN" altLang="en-US"/>
              <a:t> </a:t>
            </a:r>
            <a:r>
              <a:rPr kumimoji="1" lang="en-US" altLang="zh-CN"/>
              <a:t>on</a:t>
            </a:r>
            <a:r>
              <a:rPr kumimoji="1" lang="zh-CN" altLang="en-US"/>
              <a:t> </a:t>
            </a:r>
            <a:r>
              <a:rPr kumimoji="1" lang="en-US" altLang="zh-CN"/>
              <a:t>typo.</a:t>
            </a:r>
          </a:p>
          <a:p>
            <a:pPr lvl="1"/>
            <a:r>
              <a:rPr kumimoji="1" lang="en-US" altLang="zh-CN"/>
              <a:t>TF-IDF</a:t>
            </a:r>
            <a:r>
              <a:rPr kumimoji="1" lang="zh-CN" altLang="en-US"/>
              <a:t> </a:t>
            </a:r>
            <a:r>
              <a:rPr kumimoji="1" lang="en-US" altLang="zh-CN"/>
              <a:t>model</a:t>
            </a:r>
            <a:r>
              <a:rPr kumimoji="1" lang="zh-CN" altLang="en-US"/>
              <a:t> </a:t>
            </a:r>
            <a:r>
              <a:rPr kumimoji="1" lang="en-US" altLang="zh-CN"/>
              <a:t>can</a:t>
            </a:r>
            <a:r>
              <a:rPr kumimoji="1" lang="zh-CN" altLang="en-US"/>
              <a:t> </a:t>
            </a:r>
            <a:r>
              <a:rPr kumimoji="1" lang="en-US" altLang="zh-CN"/>
              <a:t>only</a:t>
            </a:r>
            <a:r>
              <a:rPr kumimoji="1" lang="zh-CN" altLang="en-US"/>
              <a:t> </a:t>
            </a:r>
            <a:r>
              <a:rPr kumimoji="1" lang="en-US" altLang="zh-CN"/>
              <a:t>measure</a:t>
            </a:r>
            <a:r>
              <a:rPr kumimoji="1" lang="zh-CN" altLang="en-US"/>
              <a:t> </a:t>
            </a:r>
            <a:r>
              <a:rPr kumimoji="1" lang="en-US" altLang="zh-CN"/>
              <a:t>the</a:t>
            </a:r>
            <a:r>
              <a:rPr kumimoji="1" lang="zh-CN" altLang="en-US"/>
              <a:t> </a:t>
            </a:r>
            <a:r>
              <a:rPr kumimoji="1" lang="en-US" altLang="zh-CN"/>
              <a:t>occurance</a:t>
            </a:r>
            <a:r>
              <a:rPr kumimoji="1" lang="zh-CN" altLang="en-US"/>
              <a:t> </a:t>
            </a:r>
            <a:r>
              <a:rPr kumimoji="1" lang="en-US" altLang="zh-CN"/>
              <a:t>of</a:t>
            </a:r>
            <a:r>
              <a:rPr kumimoji="1" lang="zh-CN" altLang="en-US"/>
              <a:t> </a:t>
            </a:r>
            <a:r>
              <a:rPr kumimoji="1" lang="en-US" altLang="zh-CN"/>
              <a:t>KNOWN</a:t>
            </a:r>
            <a:r>
              <a:rPr kumimoji="1" lang="zh-CN" altLang="en-US"/>
              <a:t> </a:t>
            </a:r>
            <a:r>
              <a:rPr kumimoji="1" lang="en-US" altLang="zh-CN"/>
              <a:t>words.</a:t>
            </a:r>
          </a:p>
          <a:p>
            <a:pPr lvl="1"/>
            <a:r>
              <a:rPr kumimoji="1" lang="en-US" altLang="zh-CN"/>
              <a:t>By</a:t>
            </a:r>
            <a:r>
              <a:rPr kumimoji="1" lang="zh-CN" altLang="en-US"/>
              <a:t> </a:t>
            </a:r>
            <a:r>
              <a:rPr kumimoji="1" lang="en-US" altLang="zh-CN"/>
              <a:t>giving</a:t>
            </a:r>
            <a:r>
              <a:rPr kumimoji="1" lang="zh-CN" altLang="en-US"/>
              <a:t> </a:t>
            </a:r>
            <a:r>
              <a:rPr kumimoji="1" lang="en-US" altLang="zh-CN"/>
              <a:t>a</a:t>
            </a:r>
            <a:r>
              <a:rPr kumimoji="1" lang="zh-CN" altLang="en-US"/>
              <a:t> </a:t>
            </a:r>
            <a:r>
              <a:rPr kumimoji="1" lang="en-US" altLang="zh-CN"/>
              <a:t>completely</a:t>
            </a:r>
            <a:r>
              <a:rPr kumimoji="1" lang="zh-CN" altLang="en-US"/>
              <a:t> </a:t>
            </a:r>
            <a:r>
              <a:rPr kumimoji="1" lang="en-US" altLang="zh-CN"/>
              <a:t>new</a:t>
            </a:r>
            <a:r>
              <a:rPr kumimoji="1" lang="zh-CN" altLang="en-US"/>
              <a:t> </a:t>
            </a:r>
            <a:r>
              <a:rPr kumimoji="1" lang="en-US" altLang="zh-CN"/>
              <a:t>key,</a:t>
            </a:r>
            <a:r>
              <a:rPr kumimoji="1" lang="zh-CN" altLang="en-US"/>
              <a:t> </a:t>
            </a:r>
            <a:r>
              <a:rPr kumimoji="1" lang="en-US" altLang="zh-CN"/>
              <a:t>the</a:t>
            </a:r>
            <a:r>
              <a:rPr kumimoji="1" lang="zh-CN" altLang="en-US"/>
              <a:t> </a:t>
            </a:r>
            <a:r>
              <a:rPr kumimoji="1" lang="en-US" altLang="zh-CN"/>
              <a:t>query</a:t>
            </a:r>
            <a:r>
              <a:rPr kumimoji="1" lang="zh-CN" altLang="en-US"/>
              <a:t> </a:t>
            </a:r>
            <a:r>
              <a:rPr kumimoji="1" lang="en-US" altLang="zh-CN"/>
              <a:t>tf-idf</a:t>
            </a:r>
            <a:r>
              <a:rPr kumimoji="1" lang="zh-CN" altLang="en-US"/>
              <a:t> </a:t>
            </a:r>
            <a:r>
              <a:rPr kumimoji="1" lang="en-US" altLang="zh-CN"/>
              <a:t>vector</a:t>
            </a:r>
            <a:r>
              <a:rPr kumimoji="1" lang="zh-CN" altLang="en-US"/>
              <a:t> </a:t>
            </a:r>
            <a:r>
              <a:rPr kumimoji="1" lang="en-US" altLang="zh-CN"/>
              <a:t>will</a:t>
            </a:r>
            <a:r>
              <a:rPr kumimoji="1" lang="zh-CN" altLang="en-US"/>
              <a:t> </a:t>
            </a:r>
            <a:r>
              <a:rPr kumimoji="1" lang="en-US" altLang="zh-CN"/>
              <a:t>be</a:t>
            </a:r>
            <a:r>
              <a:rPr kumimoji="1" lang="zh-CN" altLang="en-US"/>
              <a:t> </a:t>
            </a:r>
            <a:r>
              <a:rPr kumimoji="1" lang="en-US" altLang="zh-CN"/>
              <a:t>1</a:t>
            </a:r>
            <a:r>
              <a:rPr kumimoji="1" lang="zh-CN" altLang="en-US"/>
              <a:t> </a:t>
            </a:r>
            <a:r>
              <a:rPr kumimoji="1" lang="en-US" altLang="zh-CN"/>
              <a:t>unit</a:t>
            </a:r>
            <a:r>
              <a:rPr kumimoji="1" lang="zh-CN" altLang="en-US"/>
              <a:t> </a:t>
            </a:r>
            <a:r>
              <a:rPr kumimoji="1" lang="en-US" altLang="zh-CN"/>
              <a:t>longer</a:t>
            </a:r>
            <a:r>
              <a:rPr kumimoji="1" lang="zh-CN" altLang="en-US"/>
              <a:t> </a:t>
            </a:r>
            <a:r>
              <a:rPr kumimoji="1" lang="en-US" altLang="zh-CN"/>
              <a:t>than</a:t>
            </a:r>
            <a:r>
              <a:rPr kumimoji="1" lang="zh-CN" altLang="en-US"/>
              <a:t> </a:t>
            </a:r>
            <a:r>
              <a:rPr kumimoji="1" lang="en-US" altLang="zh-CN"/>
              <a:t>the</a:t>
            </a:r>
            <a:r>
              <a:rPr kumimoji="1" lang="zh-CN" altLang="en-US"/>
              <a:t> </a:t>
            </a:r>
            <a:r>
              <a:rPr kumimoji="1" lang="en-US" altLang="zh-CN"/>
              <a:t>rows</a:t>
            </a:r>
            <a:r>
              <a:rPr kumimoji="1" lang="zh-CN" altLang="en-US"/>
              <a:t> </a:t>
            </a:r>
            <a:r>
              <a:rPr kumimoji="1" lang="en-US" altLang="zh-CN"/>
              <a:t>of</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resulting</a:t>
            </a:r>
            <a:r>
              <a:rPr kumimoji="1" lang="zh-CN" altLang="en-US"/>
              <a:t> </a:t>
            </a:r>
            <a:r>
              <a:rPr kumimoji="1" lang="en-US" altLang="zh-CN"/>
              <a:t>the</a:t>
            </a:r>
            <a:r>
              <a:rPr kumimoji="1" lang="zh-CN" altLang="en-US"/>
              <a:t> </a:t>
            </a:r>
            <a:r>
              <a:rPr kumimoji="1" lang="en-US" altLang="zh-CN"/>
              <a:t>exception.</a:t>
            </a:r>
          </a:p>
          <a:p>
            <a:pPr lvl="1"/>
            <a:r>
              <a:rPr kumimoji="1" lang="en-US" altLang="zh-CN"/>
              <a:t>Can</a:t>
            </a:r>
            <a:r>
              <a:rPr kumimoji="1" lang="zh-CN" altLang="en-US"/>
              <a:t> </a:t>
            </a:r>
            <a:r>
              <a:rPr kumimoji="1" lang="en-US" altLang="zh-CN"/>
              <a:t>only</a:t>
            </a:r>
            <a:r>
              <a:rPr kumimoji="1" lang="zh-CN" altLang="en-US"/>
              <a:t> </a:t>
            </a:r>
            <a:r>
              <a:rPr kumimoji="1" lang="en-US" altLang="zh-CN"/>
              <a:t>be</a:t>
            </a:r>
            <a:r>
              <a:rPr kumimoji="1" lang="zh-CN" altLang="en-US"/>
              <a:t> </a:t>
            </a:r>
            <a:r>
              <a:rPr kumimoji="1" lang="en-US" altLang="zh-CN"/>
              <a:t>fixed</a:t>
            </a:r>
            <a:r>
              <a:rPr kumimoji="1" lang="zh-CN" altLang="en-US"/>
              <a:t> </a:t>
            </a:r>
            <a:r>
              <a:rPr kumimoji="1" lang="en-US" altLang="zh-CN"/>
              <a:t>by</a:t>
            </a:r>
            <a:r>
              <a:rPr kumimoji="1" lang="zh-CN" altLang="en-US"/>
              <a:t> </a:t>
            </a:r>
            <a:r>
              <a:rPr kumimoji="1" lang="en-US" altLang="zh-CN"/>
              <a:t>correcting</a:t>
            </a:r>
            <a:r>
              <a:rPr kumimoji="1" lang="zh-CN" altLang="en-US"/>
              <a:t> </a:t>
            </a:r>
            <a:r>
              <a:rPr kumimoji="1" lang="en-US" altLang="zh-CN"/>
              <a:t>the</a:t>
            </a:r>
            <a:r>
              <a:rPr kumimoji="1" lang="zh-CN" altLang="en-US"/>
              <a:t> </a:t>
            </a:r>
            <a:r>
              <a:rPr kumimoji="1" lang="en-US" altLang="zh-CN"/>
              <a:t>query</a:t>
            </a:r>
            <a:r>
              <a:rPr kumimoji="1" lang="zh-CN" altLang="en-US"/>
              <a:t> </a:t>
            </a:r>
            <a:r>
              <a:rPr kumimoji="1" lang="en-US" altLang="zh-CN"/>
              <a:t>string.</a:t>
            </a:r>
          </a:p>
        </p:txBody>
      </p:sp>
      <p:pic>
        <p:nvPicPr>
          <p:cNvPr id="6" name="图片 5">
            <a:extLst>
              <a:ext uri="{FF2B5EF4-FFF2-40B4-BE49-F238E27FC236}">
                <a16:creationId xmlns:a16="http://schemas.microsoft.com/office/drawing/2014/main" id="{9C79D563-480F-4389-F80C-94B7DAFDACB3}"/>
              </a:ext>
            </a:extLst>
          </p:cNvPr>
          <p:cNvPicPr>
            <a:picLocks noChangeAspect="1"/>
          </p:cNvPicPr>
          <p:nvPr/>
        </p:nvPicPr>
        <p:blipFill>
          <a:blip r:embed="rId2"/>
          <a:stretch>
            <a:fillRect/>
          </a:stretch>
        </p:blipFill>
        <p:spPr>
          <a:xfrm>
            <a:off x="7242089" y="185166"/>
            <a:ext cx="2971800" cy="800100"/>
          </a:xfrm>
          <a:prstGeom prst="rect">
            <a:avLst/>
          </a:prstGeom>
        </p:spPr>
      </p:pic>
      <p:pic>
        <p:nvPicPr>
          <p:cNvPr id="11" name="图片 10" descr="文本&#10;&#10;描述已自动生成">
            <a:extLst>
              <a:ext uri="{FF2B5EF4-FFF2-40B4-BE49-F238E27FC236}">
                <a16:creationId xmlns:a16="http://schemas.microsoft.com/office/drawing/2014/main" id="{2257E0DE-687B-6BA2-E118-D8316BF1E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289" y="1684782"/>
            <a:ext cx="6895711" cy="4671657"/>
          </a:xfrm>
          <a:prstGeom prst="rect">
            <a:avLst/>
          </a:prstGeom>
        </p:spPr>
      </p:pic>
      <p:sp>
        <p:nvSpPr>
          <p:cNvPr id="12" name="文本框 11">
            <a:extLst>
              <a:ext uri="{FF2B5EF4-FFF2-40B4-BE49-F238E27FC236}">
                <a16:creationId xmlns:a16="http://schemas.microsoft.com/office/drawing/2014/main" id="{5E076A39-4659-FC73-41CA-CB2D885F2748}"/>
              </a:ext>
            </a:extLst>
          </p:cNvPr>
          <p:cNvSpPr txBox="1"/>
          <p:nvPr/>
        </p:nvSpPr>
        <p:spPr>
          <a:xfrm>
            <a:off x="5654635" y="1150358"/>
            <a:ext cx="4711546" cy="369332"/>
          </a:xfrm>
          <a:prstGeom prst="rect">
            <a:avLst/>
          </a:prstGeom>
          <a:noFill/>
        </p:spPr>
        <p:txBody>
          <a:bodyPr wrap="none" rtlCol="0">
            <a:spAutoFit/>
          </a:bodyPr>
          <a:lstStyle/>
          <a:p>
            <a:r>
              <a:rPr kumimoji="1" lang="en-US" altLang="zh-CN"/>
              <a:t>Any</a:t>
            </a:r>
            <a:r>
              <a:rPr kumimoji="1" lang="zh-CN" altLang="en-US"/>
              <a:t> </a:t>
            </a:r>
            <a:r>
              <a:rPr kumimoji="1" lang="en-US" altLang="zh-CN"/>
              <a:t>typo</a:t>
            </a:r>
            <a:r>
              <a:rPr kumimoji="1" lang="zh-CN" altLang="en-US"/>
              <a:t> </a:t>
            </a:r>
            <a:r>
              <a:rPr kumimoji="1" lang="en-US" altLang="zh-CN"/>
              <a:t>will</a:t>
            </a:r>
            <a:r>
              <a:rPr kumimoji="1" lang="zh-CN" altLang="en-US"/>
              <a:t> </a:t>
            </a:r>
            <a:r>
              <a:rPr kumimoji="1" lang="en-US" altLang="zh-CN"/>
              <a:t>cause</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outrange</a:t>
            </a:r>
            <a:r>
              <a:rPr kumimoji="1" lang="zh-CN" altLang="en-US"/>
              <a:t> </a:t>
            </a:r>
            <a:r>
              <a:rPr kumimoji="1" lang="en-US" altLang="zh-CN"/>
              <a:t>exception!</a:t>
            </a:r>
            <a:endParaRPr kumimoji="1" lang="zh-CN" altLang="en-US"/>
          </a:p>
        </p:txBody>
      </p:sp>
      <p:sp>
        <p:nvSpPr>
          <p:cNvPr id="4" name="TextBox 3">
            <a:extLst>
              <a:ext uri="{FF2B5EF4-FFF2-40B4-BE49-F238E27FC236}">
                <a16:creationId xmlns:a16="http://schemas.microsoft.com/office/drawing/2014/main" id="{F1F53D2C-69D6-A421-7E69-47A73FBFB1E0}"/>
              </a:ext>
            </a:extLst>
          </p:cNvPr>
          <p:cNvSpPr txBox="1"/>
          <p:nvPr/>
        </p:nvSpPr>
        <p:spPr>
          <a:xfrm>
            <a:off x="2819400" y="-1524000"/>
            <a:ext cx="184731" cy="369332"/>
          </a:xfrm>
          <a:prstGeom prst="rect">
            <a:avLst/>
          </a:prstGeom>
          <a:noFill/>
        </p:spPr>
        <p:txBody>
          <a:bodyPr wrap="none" rtlCol="0">
            <a:spAutoFit/>
          </a:bodyPr>
          <a:lstStyle/>
          <a:p>
            <a:endParaRPr lang="en-CN"/>
          </a:p>
        </p:txBody>
      </p:sp>
    </p:spTree>
    <p:extLst>
      <p:ext uri="{BB962C8B-B14F-4D97-AF65-F5344CB8AC3E}">
        <p14:creationId xmlns:p14="http://schemas.microsoft.com/office/powerpoint/2010/main" val="2193121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3.</a:t>
            </a:r>
            <a:r>
              <a:rPr kumimoji="1" lang="zh-CN" altLang="en-US"/>
              <a:t> </a:t>
            </a:r>
            <a:r>
              <a:rPr kumimoji="1" lang="en-US" altLang="zh-CN"/>
              <a:t>Doesn’t</a:t>
            </a:r>
            <a:r>
              <a:rPr kumimoji="1" lang="zh-CN" altLang="en-US"/>
              <a:t> </a:t>
            </a:r>
            <a:r>
              <a:rPr kumimoji="1" lang="en-US" altLang="zh-CN"/>
              <a:t>care</a:t>
            </a:r>
            <a:r>
              <a:rPr kumimoji="1" lang="zh-CN" altLang="en-US"/>
              <a:t> </a:t>
            </a:r>
            <a:r>
              <a:rPr kumimoji="1" lang="en-US" altLang="zh-CN"/>
              <a:t>about</a:t>
            </a:r>
            <a:r>
              <a:rPr kumimoji="1" lang="zh-CN" altLang="en-US"/>
              <a:t> </a:t>
            </a:r>
            <a:r>
              <a:rPr kumimoji="1" lang="en-US" altLang="zh-CN"/>
              <a:t>sequence</a:t>
            </a:r>
          </a:p>
          <a:p>
            <a:pPr lvl="1"/>
            <a:r>
              <a:rPr kumimoji="1" lang="en-US" altLang="zh-CN"/>
              <a:t>“A</a:t>
            </a:r>
            <a:r>
              <a:rPr kumimoji="1" lang="zh-CN" altLang="en-US"/>
              <a:t> </a:t>
            </a:r>
            <a:r>
              <a:rPr kumimoji="1" lang="en-US" altLang="zh-CN"/>
              <a:t>exceeds</a:t>
            </a:r>
            <a:r>
              <a:rPr kumimoji="1" lang="zh-CN" altLang="en-US"/>
              <a:t> </a:t>
            </a:r>
            <a:r>
              <a:rPr kumimoji="1" lang="en-US" altLang="zh-CN"/>
              <a:t>B”</a:t>
            </a:r>
            <a:r>
              <a:rPr kumimoji="1" lang="zh-CN" altLang="en-US"/>
              <a:t> </a:t>
            </a:r>
            <a:r>
              <a:rPr kumimoji="1" lang="en-US" altLang="zh-CN"/>
              <a:t>=</a:t>
            </a:r>
            <a:r>
              <a:rPr kumimoji="1" lang="zh-CN" altLang="en-US"/>
              <a:t> </a:t>
            </a:r>
            <a:r>
              <a:rPr kumimoji="1" lang="en-US" altLang="zh-CN"/>
              <a:t>“B</a:t>
            </a:r>
            <a:r>
              <a:rPr kumimoji="1" lang="zh-CN" altLang="en-US"/>
              <a:t> </a:t>
            </a:r>
            <a:r>
              <a:rPr kumimoji="1" lang="en-US" altLang="zh-CN"/>
              <a:t>exceeds</a:t>
            </a:r>
            <a:r>
              <a:rPr kumimoji="1" lang="zh-CN" altLang="en-US"/>
              <a:t> </a:t>
            </a:r>
            <a:r>
              <a:rPr kumimoji="1" lang="en-US" altLang="zh-CN"/>
              <a:t>A”</a:t>
            </a:r>
          </a:p>
          <a:p>
            <a:pPr lvl="1"/>
            <a:r>
              <a:rPr kumimoji="1" lang="en-US" altLang="zh-CN"/>
              <a:t>Doesn’t</a:t>
            </a:r>
            <a:r>
              <a:rPr kumimoji="1" lang="zh-CN" altLang="en-US"/>
              <a:t> </a:t>
            </a:r>
            <a:r>
              <a:rPr kumimoji="1" lang="en-US" altLang="zh-CN"/>
              <a:t>contribute</a:t>
            </a:r>
            <a:r>
              <a:rPr kumimoji="1" lang="zh-CN" altLang="en-US"/>
              <a:t> </a:t>
            </a:r>
            <a:r>
              <a:rPr kumimoji="1" lang="en-US" altLang="zh-CN"/>
              <a:t>much</a:t>
            </a:r>
            <a:r>
              <a:rPr kumimoji="1" lang="zh-CN" altLang="en-US"/>
              <a:t> </a:t>
            </a:r>
            <a:r>
              <a:rPr kumimoji="1" lang="en-US" altLang="zh-CN"/>
              <a:t>error</a:t>
            </a:r>
            <a:r>
              <a:rPr kumimoji="1" lang="zh-CN" altLang="en-US"/>
              <a:t> </a:t>
            </a:r>
            <a:r>
              <a:rPr kumimoji="1" lang="en-US" altLang="zh-CN"/>
              <a:t>to</a:t>
            </a:r>
            <a:r>
              <a:rPr kumimoji="1" lang="zh-CN" altLang="en-US"/>
              <a:t> </a:t>
            </a:r>
            <a:r>
              <a:rPr kumimoji="1" lang="en-US" altLang="zh-CN"/>
              <a:t>searching.</a:t>
            </a:r>
          </a:p>
          <a:p>
            <a:pPr lvl="1"/>
            <a:r>
              <a:rPr kumimoji="1" lang="en-US" altLang="zh-CN"/>
              <a:t>In</a:t>
            </a:r>
            <a:r>
              <a:rPr kumimoji="1" lang="zh-CN" altLang="en-US"/>
              <a:t> </a:t>
            </a:r>
            <a:r>
              <a:rPr kumimoji="1" lang="en-US" altLang="zh-CN"/>
              <a:t>fact,</a:t>
            </a:r>
            <a:r>
              <a:rPr kumimoji="1" lang="zh-CN" altLang="en-US"/>
              <a:t> </a:t>
            </a:r>
            <a:r>
              <a:rPr kumimoji="1" lang="en-US" altLang="zh-CN"/>
              <a:t>after</a:t>
            </a:r>
            <a:r>
              <a:rPr kumimoji="1" lang="zh-CN" altLang="en-US"/>
              <a:t> </a:t>
            </a:r>
            <a:r>
              <a:rPr kumimoji="1" lang="en-US" altLang="zh-CN"/>
              <a:t>fixing</a:t>
            </a:r>
            <a:r>
              <a:rPr kumimoji="1" lang="zh-CN" altLang="en-US"/>
              <a:t> </a:t>
            </a:r>
            <a:r>
              <a:rPr kumimoji="1" lang="en-US" altLang="zh-CN"/>
              <a:t>the</a:t>
            </a:r>
            <a:r>
              <a:rPr kumimoji="1" lang="zh-CN" altLang="en-US"/>
              <a:t> </a:t>
            </a:r>
            <a:r>
              <a:rPr kumimoji="1" lang="en-US" altLang="zh-CN"/>
              <a:t>first</a:t>
            </a:r>
            <a:r>
              <a:rPr kumimoji="1" lang="zh-CN" altLang="en-US"/>
              <a:t> </a:t>
            </a:r>
            <a:r>
              <a:rPr kumimoji="1" lang="en-US" altLang="zh-CN"/>
              <a:t>issue,</a:t>
            </a:r>
            <a:r>
              <a:rPr kumimoji="1" lang="zh-CN" altLang="en-US"/>
              <a:t> </a:t>
            </a:r>
            <a:r>
              <a:rPr kumimoji="1" lang="en-US" altLang="zh-CN"/>
              <a:t>the</a:t>
            </a:r>
            <a:r>
              <a:rPr kumimoji="1" lang="zh-CN" altLang="en-US"/>
              <a:t> </a:t>
            </a:r>
            <a:r>
              <a:rPr kumimoji="1" lang="en-US" altLang="zh-CN"/>
              <a:t>search</a:t>
            </a:r>
            <a:r>
              <a:rPr kumimoji="1" lang="zh-CN" altLang="en-US"/>
              <a:t> </a:t>
            </a:r>
            <a:r>
              <a:rPr kumimoji="1" lang="en-US" altLang="zh-CN"/>
              <a:t>works</a:t>
            </a:r>
            <a:r>
              <a:rPr kumimoji="1" lang="zh-CN" altLang="en-US"/>
              <a:t> </a:t>
            </a:r>
            <a:r>
              <a:rPr kumimoji="1" lang="en-US" altLang="zh-CN"/>
              <a:t>pretty</a:t>
            </a:r>
            <a:r>
              <a:rPr kumimoji="1" lang="zh-CN" altLang="en-US"/>
              <a:t> </a:t>
            </a:r>
            <a:r>
              <a:rPr kumimoji="1" lang="en-US" altLang="zh-CN"/>
              <a:t>fine.</a:t>
            </a:r>
          </a:p>
        </p:txBody>
      </p:sp>
    </p:spTree>
    <p:extLst>
      <p:ext uri="{BB962C8B-B14F-4D97-AF65-F5344CB8AC3E}">
        <p14:creationId xmlns:p14="http://schemas.microsoft.com/office/powerpoint/2010/main" val="2935441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BF484-C3D2-0CDB-2D32-F11F2E70D3F4}"/>
              </a:ext>
            </a:extLst>
          </p:cNvPr>
          <p:cNvSpPr txBox="1">
            <a:spLocks/>
          </p:cNvSpPr>
          <p:nvPr/>
        </p:nvSpPr>
        <p:spPr>
          <a:xfrm>
            <a:off x="798217" y="3429000"/>
            <a:ext cx="4763486" cy="1499616"/>
          </a:xfrm>
          <a:prstGeom prst="rect">
            <a:avLst/>
          </a:prstGeom>
        </p:spPr>
        <p:txBody>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kumimoji="1" lang="en-US" altLang="zh-CN">
                <a:solidFill>
                  <a:schemeClr val="bg1"/>
                </a:solidFill>
              </a:rPr>
              <a:t>Thank</a:t>
            </a:r>
            <a:r>
              <a:rPr kumimoji="1" lang="zh-CN" altLang="en-US">
                <a:solidFill>
                  <a:schemeClr val="bg1"/>
                </a:solidFill>
              </a:rPr>
              <a:t> </a:t>
            </a:r>
            <a:r>
              <a:rPr kumimoji="1" lang="en-US" altLang="zh-CN">
                <a:solidFill>
                  <a:schemeClr val="bg1"/>
                </a:solidFill>
              </a:rPr>
              <a:t>You!</a:t>
            </a:r>
            <a:endParaRPr kumimoji="1" lang="zh-CN" altLang="en-US">
              <a:solidFill>
                <a:schemeClr val="bg1"/>
              </a:solidFill>
            </a:endParaRPr>
          </a:p>
        </p:txBody>
      </p:sp>
    </p:spTree>
    <p:extLst>
      <p:ext uri="{BB962C8B-B14F-4D97-AF65-F5344CB8AC3E}">
        <p14:creationId xmlns:p14="http://schemas.microsoft.com/office/powerpoint/2010/main" val="176677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0C711-A3A0-BF75-9C89-C17B97D646CF}"/>
              </a:ext>
            </a:extLst>
          </p:cNvPr>
          <p:cNvSpPr>
            <a:spLocks noGrp="1"/>
          </p:cNvSpPr>
          <p:nvPr>
            <p:ph type="title"/>
          </p:nvPr>
        </p:nvSpPr>
        <p:spPr/>
        <p:txBody>
          <a:bodyPr/>
          <a:lstStyle/>
          <a:p>
            <a:r>
              <a:rPr lang="en-US" altLang="zh-CN"/>
              <a:t>1. Introduction</a:t>
            </a:r>
            <a:endParaRPr kumimoji="1" lang="zh-CN" altLang="en-US"/>
          </a:p>
        </p:txBody>
      </p:sp>
      <p:sp>
        <p:nvSpPr>
          <p:cNvPr id="3" name="内容占位符 2">
            <a:extLst>
              <a:ext uri="{FF2B5EF4-FFF2-40B4-BE49-F238E27FC236}">
                <a16:creationId xmlns:a16="http://schemas.microsoft.com/office/drawing/2014/main" id="{9DCA0293-466E-B79C-3E13-0E9949E5B290}"/>
              </a:ext>
            </a:extLst>
          </p:cNvPr>
          <p:cNvSpPr>
            <a:spLocks noGrp="1"/>
          </p:cNvSpPr>
          <p:nvPr>
            <p:ph idx="1"/>
          </p:nvPr>
        </p:nvSpPr>
        <p:spPr/>
        <p:txBody>
          <a:bodyPr>
            <a:normAutofit lnSpcReduction="10000"/>
          </a:bodyPr>
          <a:lstStyle/>
          <a:p>
            <a:r>
              <a:rPr lang="en-US" altLang="zh-CN" sz="2400"/>
              <a:t>Rotten Tomatoes is a review-aggregation website for film and television in the U.S. </a:t>
            </a:r>
          </a:p>
          <a:p>
            <a:r>
              <a:rPr lang="en-US" altLang="zh-CN" sz="2400"/>
              <a:t>It</a:t>
            </a:r>
            <a:r>
              <a:rPr lang="zh-CN" altLang="en-US" sz="2400"/>
              <a:t> </a:t>
            </a:r>
            <a:r>
              <a:rPr lang="en-US" altLang="zh-CN" sz="2400"/>
              <a:t>has its own ranking system of movies, with three tiers: Certified Fresh, Fresh, and Rotten.</a:t>
            </a:r>
          </a:p>
          <a:p>
            <a:r>
              <a:rPr lang="en-US" altLang="zh-CN" sz="2400"/>
              <a:t>Project</a:t>
            </a:r>
            <a:r>
              <a:rPr lang="zh-CN" altLang="en-US" sz="2400"/>
              <a:t> </a:t>
            </a:r>
            <a:r>
              <a:rPr lang="en-US" altLang="zh-CN" sz="2400"/>
              <a:t>Goal:</a:t>
            </a:r>
          </a:p>
          <a:p>
            <a:pPr lvl="1"/>
            <a:r>
              <a:rPr lang="en-US" altLang="zh-CN" sz="2000"/>
              <a:t>Extract</a:t>
            </a:r>
            <a:r>
              <a:rPr lang="zh-CN" altLang="en-US" sz="2000"/>
              <a:t> </a:t>
            </a:r>
            <a:r>
              <a:rPr lang="en-US" altLang="zh-CN" sz="2000"/>
              <a:t>main</a:t>
            </a:r>
            <a:r>
              <a:rPr lang="zh-CN" altLang="en-US" sz="2000"/>
              <a:t> </a:t>
            </a:r>
            <a:r>
              <a:rPr lang="en-US" altLang="zh-CN" sz="2000"/>
              <a:t>content</a:t>
            </a:r>
            <a:r>
              <a:rPr lang="zh-CN" altLang="en-US" sz="2000"/>
              <a:t> </a:t>
            </a:r>
            <a:r>
              <a:rPr lang="en-US" altLang="zh-CN" sz="2000"/>
              <a:t>of</a:t>
            </a:r>
            <a:r>
              <a:rPr lang="zh-CN" altLang="en-US" sz="2000"/>
              <a:t> </a:t>
            </a:r>
            <a:r>
              <a:rPr lang="en-US" altLang="zh-CN" sz="2000"/>
              <a:t>top</a:t>
            </a:r>
            <a:r>
              <a:rPr lang="zh-CN" altLang="en-US" sz="2000"/>
              <a:t> </a:t>
            </a:r>
            <a:r>
              <a:rPr lang="en-US" altLang="zh-CN" sz="2000"/>
              <a:t>100+</a:t>
            </a:r>
            <a:r>
              <a:rPr lang="zh-CN" altLang="en-US" sz="2000"/>
              <a:t> </a:t>
            </a:r>
            <a:r>
              <a:rPr lang="en-US" altLang="zh-CN" sz="2000"/>
              <a:t>movies</a:t>
            </a:r>
            <a:r>
              <a:rPr lang="zh-CN" altLang="en-US" sz="2000"/>
              <a:t> </a:t>
            </a:r>
            <a:r>
              <a:rPr lang="en-US" altLang="zh-CN" sz="2000"/>
              <a:t>from</a:t>
            </a:r>
            <a:r>
              <a:rPr lang="zh-CN" altLang="en-US" sz="2000"/>
              <a:t> </a:t>
            </a:r>
            <a:r>
              <a:rPr lang="en-US" altLang="zh-CN" sz="2000"/>
              <a:t>RT;</a:t>
            </a:r>
          </a:p>
          <a:p>
            <a:pPr lvl="1"/>
            <a:r>
              <a:rPr lang="en-US" altLang="zh-CN" sz="2000"/>
              <a:t>Make</a:t>
            </a:r>
            <a:r>
              <a:rPr lang="zh-CN" altLang="en-US" sz="2000"/>
              <a:t> </a:t>
            </a:r>
            <a:r>
              <a:rPr lang="en-US" altLang="zh-CN" sz="2000"/>
              <a:t>a</a:t>
            </a:r>
            <a:r>
              <a:rPr lang="zh-CN" altLang="en-US" sz="2000"/>
              <a:t> </a:t>
            </a:r>
            <a:r>
              <a:rPr lang="en-US" altLang="zh-CN" sz="2000"/>
              <a:t>query</a:t>
            </a:r>
            <a:r>
              <a:rPr lang="zh-CN" altLang="en-US" sz="2000"/>
              <a:t> </a:t>
            </a:r>
            <a:r>
              <a:rPr lang="en-US" altLang="zh-CN" sz="2000"/>
              <a:t>searcher</a:t>
            </a:r>
            <a:r>
              <a:rPr lang="zh-CN" altLang="en-US" sz="2000"/>
              <a:t> </a:t>
            </a:r>
            <a:r>
              <a:rPr lang="en-US" altLang="zh-CN" sz="2000"/>
              <a:t>using</a:t>
            </a:r>
            <a:r>
              <a:rPr lang="zh-CN" altLang="en-US" sz="2000"/>
              <a:t> </a:t>
            </a:r>
            <a:r>
              <a:rPr lang="en-US" altLang="zh-CN" sz="2000"/>
              <a:t>TF-IDF</a:t>
            </a:r>
            <a:r>
              <a:rPr lang="zh-CN" altLang="en-US" sz="2000"/>
              <a:t> </a:t>
            </a:r>
            <a:r>
              <a:rPr lang="en-US" altLang="zh-CN" sz="2000"/>
              <a:t>Model.</a:t>
            </a:r>
          </a:p>
        </p:txBody>
      </p:sp>
      <p:pic>
        <p:nvPicPr>
          <p:cNvPr id="4" name="图片 3" descr="图形用户界面, 网站&#10;&#10;描述已自动生成">
            <a:extLst>
              <a:ext uri="{FF2B5EF4-FFF2-40B4-BE49-F238E27FC236}">
                <a16:creationId xmlns:a16="http://schemas.microsoft.com/office/drawing/2014/main" id="{881FD5DE-68DB-A9E2-CB47-37EA5F5A7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20" y="734326"/>
            <a:ext cx="4846896" cy="3889634"/>
          </a:xfrm>
          <a:prstGeom prst="rect">
            <a:avLst/>
          </a:prstGeom>
        </p:spPr>
      </p:pic>
      <p:pic>
        <p:nvPicPr>
          <p:cNvPr id="5" name="图片 4" descr="卡通人物&#10;&#10;中度可信度描述已自动生成">
            <a:extLst>
              <a:ext uri="{FF2B5EF4-FFF2-40B4-BE49-F238E27FC236}">
                <a16:creationId xmlns:a16="http://schemas.microsoft.com/office/drawing/2014/main" id="{D049D19C-8CDE-5C61-F7D5-B33B8CAF7AC6}"/>
              </a:ext>
            </a:extLst>
          </p:cNvPr>
          <p:cNvPicPr>
            <a:picLocks noChangeAspect="1"/>
          </p:cNvPicPr>
          <p:nvPr/>
        </p:nvPicPr>
        <p:blipFill>
          <a:blip r:embed="rId3"/>
          <a:stretch>
            <a:fillRect/>
          </a:stretch>
        </p:blipFill>
        <p:spPr>
          <a:xfrm>
            <a:off x="7974317" y="343619"/>
            <a:ext cx="1370901" cy="390707"/>
          </a:xfrm>
          <a:prstGeom prst="rect">
            <a:avLst/>
          </a:prstGeom>
        </p:spPr>
      </p:pic>
      <p:graphicFrame>
        <p:nvGraphicFramePr>
          <p:cNvPr id="6" name="表格 5">
            <a:extLst>
              <a:ext uri="{FF2B5EF4-FFF2-40B4-BE49-F238E27FC236}">
                <a16:creationId xmlns:a16="http://schemas.microsoft.com/office/drawing/2014/main" id="{C84C204A-6B18-98C1-2AA8-1CC8D6D1F5DD}"/>
              </a:ext>
            </a:extLst>
          </p:cNvPr>
          <p:cNvGraphicFramePr>
            <a:graphicFrameLocks noGrp="1"/>
          </p:cNvGraphicFramePr>
          <p:nvPr>
            <p:extLst>
              <p:ext uri="{D42A27DB-BD31-4B8C-83A1-F6EECF244321}">
                <p14:modId xmlns:p14="http://schemas.microsoft.com/office/powerpoint/2010/main" val="3935179304"/>
              </p:ext>
            </p:extLst>
          </p:nvPr>
        </p:nvGraphicFramePr>
        <p:xfrm>
          <a:off x="5392977" y="4538749"/>
          <a:ext cx="6477597" cy="2136371"/>
        </p:xfrm>
        <a:graphic>
          <a:graphicData uri="http://schemas.openxmlformats.org/drawingml/2006/table">
            <a:tbl>
              <a:tblPr firstRow="1" bandRow="1">
                <a:tableStyleId>{7DF18680-E054-41AD-8BC1-D1AEF772440D}</a:tableStyleId>
              </a:tblPr>
              <a:tblGrid>
                <a:gridCol w="633750">
                  <a:extLst>
                    <a:ext uri="{9D8B030D-6E8A-4147-A177-3AD203B41FA5}">
                      <a16:colId xmlns:a16="http://schemas.microsoft.com/office/drawing/2014/main" val="2177554758"/>
                    </a:ext>
                  </a:extLst>
                </a:gridCol>
                <a:gridCol w="817498">
                  <a:extLst>
                    <a:ext uri="{9D8B030D-6E8A-4147-A177-3AD203B41FA5}">
                      <a16:colId xmlns:a16="http://schemas.microsoft.com/office/drawing/2014/main" val="759528401"/>
                    </a:ext>
                  </a:extLst>
                </a:gridCol>
                <a:gridCol w="5026349">
                  <a:extLst>
                    <a:ext uri="{9D8B030D-6E8A-4147-A177-3AD203B41FA5}">
                      <a16:colId xmlns:a16="http://schemas.microsoft.com/office/drawing/2014/main" val="154241425"/>
                    </a:ext>
                  </a:extLst>
                </a:gridCol>
              </a:tblGrid>
              <a:tr h="257695">
                <a:tc>
                  <a:txBody>
                    <a:bodyPr/>
                    <a:lstStyle/>
                    <a:p>
                      <a:pPr algn="ctr"/>
                      <a:r>
                        <a:rPr lang="en-US" sz="1100">
                          <a:effectLst/>
                        </a:rPr>
                        <a:t>Icon</a:t>
                      </a:r>
                    </a:p>
                  </a:txBody>
                  <a:tcPr anchor="ctr"/>
                </a:tc>
                <a:tc>
                  <a:txBody>
                    <a:bodyPr/>
                    <a:lstStyle/>
                    <a:p>
                      <a:pPr algn="ctr"/>
                      <a:r>
                        <a:rPr lang="en-US" sz="1100">
                          <a:effectLst/>
                        </a:rPr>
                        <a:t>Score</a:t>
                      </a:r>
                    </a:p>
                  </a:txBody>
                  <a:tcPr anchor="ctr"/>
                </a:tc>
                <a:tc>
                  <a:txBody>
                    <a:bodyPr/>
                    <a:lstStyle/>
                    <a:p>
                      <a:pPr algn="ctr"/>
                      <a:r>
                        <a:rPr lang="en-US" sz="1100">
                          <a:effectLst/>
                        </a:rPr>
                        <a:t>Description</a:t>
                      </a:r>
                    </a:p>
                  </a:txBody>
                  <a:tcPr anchor="ctr"/>
                </a:tc>
                <a:extLst>
                  <a:ext uri="{0D108BD9-81ED-4DB2-BD59-A6C34878D82A}">
                    <a16:rowId xmlns:a16="http://schemas.microsoft.com/office/drawing/2014/main" val="492432487"/>
                  </a:ext>
                </a:extLst>
              </a:tr>
              <a:tr h="920843">
                <a:tc>
                  <a:txBody>
                    <a:bodyPr/>
                    <a:lstStyle/>
                    <a:p>
                      <a:endParaRPr lang="zh-CN" altLang="en-US" sz="1100">
                        <a:effectLst/>
                      </a:endParaRPr>
                    </a:p>
                  </a:txBody>
                  <a:tcPr anchor="ctr"/>
                </a:tc>
                <a:tc>
                  <a:txBody>
                    <a:bodyPr/>
                    <a:lstStyle/>
                    <a:p>
                      <a:r>
                        <a:rPr lang="en-US" altLang="zh-CN" sz="1100">
                          <a:effectLst/>
                        </a:rPr>
                        <a:t>100–75%</a:t>
                      </a:r>
                    </a:p>
                  </a:txBody>
                  <a:tcPr anchor="ctr"/>
                </a:tc>
                <a:tc>
                  <a:txBody>
                    <a:bodyPr/>
                    <a:lstStyle/>
                    <a:p>
                      <a:r>
                        <a:rPr lang="en-US" sz="1100" b="1" u="none">
                          <a:effectLst/>
                        </a:rPr>
                        <a:t>Certified Fresh</a:t>
                      </a:r>
                      <a:r>
                        <a:rPr lang="en-US" sz="1100" u="none">
                          <a:effectLst/>
                        </a:rPr>
                        <a:t>: </a:t>
                      </a:r>
                      <a:r>
                        <a:rPr lang="en-US" sz="1100" u="none" strike="noStrike">
                          <a:solidFill>
                            <a:schemeClr val="tx1"/>
                          </a:solidFill>
                          <a:effectLst/>
                        </a:rPr>
                        <a:t>Wide-release</a:t>
                      </a:r>
                      <a:r>
                        <a:rPr lang="en-US" sz="1100" u="none">
                          <a:solidFill>
                            <a:schemeClr val="tx1"/>
                          </a:solidFill>
                          <a:effectLst/>
                        </a:rPr>
                        <a:t> films with a score of 75% or higher that are reviewed by at least 80 critics, of whom 5 are “Top Critics”. The “Certified Fresh” seal remains until the score drops below 70%.</a:t>
                      </a:r>
                      <a:r>
                        <a:rPr lang="zh-CN" altLang="en-US" sz="1100" b="0" u="none" strike="noStrike" baseline="30000">
                          <a:solidFill>
                            <a:schemeClr val="tx1"/>
                          </a:solidFill>
                          <a:effectLst/>
                        </a:rPr>
                        <a:t> </a:t>
                      </a:r>
                      <a:r>
                        <a:rPr lang="en-US" sz="1100" u="none">
                          <a:solidFill>
                            <a:schemeClr val="tx1"/>
                          </a:solidFill>
                          <a:effectLst/>
                        </a:rPr>
                        <a:t>Films with </a:t>
                      </a:r>
                      <a:r>
                        <a:rPr lang="en-US" sz="1100" u="none" strike="noStrike">
                          <a:solidFill>
                            <a:schemeClr val="tx1"/>
                          </a:solidFill>
                          <a:effectLst/>
                        </a:rPr>
                        <a:t>limited release</a:t>
                      </a:r>
                      <a:r>
                        <a:rPr lang="en-US" sz="1100" u="none" strike="noStrike">
                          <a:solidFill>
                            <a:schemeClr val="tx1"/>
                          </a:solidFill>
                          <a:effectLst/>
                          <a:hlinkClick r:id="rId4" tooltip="Limited release">
                            <a:extLst>
                              <a:ext uri="{A12FA001-AC4F-418D-AE19-62706E023703}">
                                <ahyp:hlinkClr xmlns:ahyp="http://schemas.microsoft.com/office/drawing/2018/hyperlinkcolor" val="tx"/>
                              </a:ext>
                            </a:extLst>
                          </a:hlinkClick>
                        </a:rPr>
                        <a:t>s</a:t>
                      </a:r>
                      <a:r>
                        <a:rPr lang="en-US" sz="1100" u="none">
                          <a:solidFill>
                            <a:schemeClr val="tx1"/>
                          </a:solidFill>
                          <a:effectLst/>
                        </a:rPr>
                        <a:t> require only 40 reviews (including 5 from "Top Critics") to qualify for this seal. For TV shows, only individual seasons are eligible for consideration, and each must have at least 20 critic reviews.</a:t>
                      </a:r>
                    </a:p>
                  </a:txBody>
                  <a:tcPr anchor="ctr"/>
                </a:tc>
                <a:extLst>
                  <a:ext uri="{0D108BD9-81ED-4DB2-BD59-A6C34878D82A}">
                    <a16:rowId xmlns:a16="http://schemas.microsoft.com/office/drawing/2014/main" val="663157637"/>
                  </a:ext>
                </a:extLst>
              </a:tr>
              <a:tr h="310646">
                <a:tc>
                  <a:txBody>
                    <a:bodyPr/>
                    <a:lstStyle/>
                    <a:p>
                      <a:endParaRPr lang="zh-CN" altLang="en-US" sz="1100">
                        <a:effectLst/>
                      </a:endParaRPr>
                    </a:p>
                  </a:txBody>
                  <a:tcPr anchor="ctr"/>
                </a:tc>
                <a:tc>
                  <a:txBody>
                    <a:bodyPr/>
                    <a:lstStyle/>
                    <a:p>
                      <a:r>
                        <a:rPr lang="en-US" altLang="zh-CN" sz="1100">
                          <a:effectLst/>
                        </a:rPr>
                        <a:t>100–60%</a:t>
                      </a:r>
                    </a:p>
                  </a:txBody>
                  <a:tcPr anchor="ctr"/>
                </a:tc>
                <a:tc>
                  <a:txBody>
                    <a:bodyPr/>
                    <a:lstStyle/>
                    <a:p>
                      <a:r>
                        <a:rPr lang="en-US" sz="1100" b="1">
                          <a:effectLst/>
                        </a:rPr>
                        <a:t>Fresh</a:t>
                      </a:r>
                      <a:r>
                        <a:rPr lang="en-US" sz="1100">
                          <a:effectLst/>
                        </a:rPr>
                        <a:t>: Films or TV shows with a score of 60% or higher that do not meet the requirements for the "Certified Fresh" seal.</a:t>
                      </a:r>
                    </a:p>
                  </a:txBody>
                  <a:tcPr anchor="ctr"/>
                </a:tc>
                <a:extLst>
                  <a:ext uri="{0D108BD9-81ED-4DB2-BD59-A6C34878D82A}">
                    <a16:rowId xmlns:a16="http://schemas.microsoft.com/office/drawing/2014/main" val="301578337"/>
                  </a:ext>
                </a:extLst>
              </a:tr>
              <a:tr h="520931">
                <a:tc>
                  <a:txBody>
                    <a:bodyPr/>
                    <a:lstStyle/>
                    <a:p>
                      <a:endParaRPr lang="zh-CN" altLang="en-US" sz="1100">
                        <a:effectLst/>
                      </a:endParaRPr>
                    </a:p>
                  </a:txBody>
                  <a:tcPr anchor="ctr"/>
                </a:tc>
                <a:tc>
                  <a:txBody>
                    <a:bodyPr/>
                    <a:lstStyle/>
                    <a:p>
                      <a:r>
                        <a:rPr lang="en-US" altLang="zh-CN" sz="1100">
                          <a:effectLst/>
                        </a:rPr>
                        <a:t>59–0%</a:t>
                      </a:r>
                    </a:p>
                  </a:txBody>
                  <a:tcPr anchor="ctr"/>
                </a:tc>
                <a:tc>
                  <a:txBody>
                    <a:bodyPr/>
                    <a:lstStyle/>
                    <a:p>
                      <a:r>
                        <a:rPr lang="en-US" sz="1100" b="1">
                          <a:effectLst/>
                        </a:rPr>
                        <a:t>Rotten</a:t>
                      </a:r>
                      <a:r>
                        <a:rPr lang="en-US" sz="1100">
                          <a:effectLst/>
                        </a:rPr>
                        <a:t>: Films or TV shows with a score of 59% or lower receive this seal.</a:t>
                      </a:r>
                    </a:p>
                  </a:txBody>
                  <a:tcPr anchor="ctr"/>
                </a:tc>
                <a:extLst>
                  <a:ext uri="{0D108BD9-81ED-4DB2-BD59-A6C34878D82A}">
                    <a16:rowId xmlns:a16="http://schemas.microsoft.com/office/drawing/2014/main" val="3631591604"/>
                  </a:ext>
                </a:extLst>
              </a:tr>
            </a:tbl>
          </a:graphicData>
        </a:graphic>
      </p:graphicFrame>
      <p:pic>
        <p:nvPicPr>
          <p:cNvPr id="9" name="图片 8">
            <a:extLst>
              <a:ext uri="{FF2B5EF4-FFF2-40B4-BE49-F238E27FC236}">
                <a16:creationId xmlns:a16="http://schemas.microsoft.com/office/drawing/2014/main" id="{C27DCFE4-63B9-1178-79BA-A86DE1B24AA2}"/>
              </a:ext>
            </a:extLst>
          </p:cNvPr>
          <p:cNvPicPr>
            <a:picLocks noChangeAspect="1"/>
          </p:cNvPicPr>
          <p:nvPr/>
        </p:nvPicPr>
        <p:blipFill>
          <a:blip r:embed="rId5"/>
          <a:stretch>
            <a:fillRect/>
          </a:stretch>
        </p:blipFill>
        <p:spPr>
          <a:xfrm>
            <a:off x="5508491" y="5095704"/>
            <a:ext cx="399010" cy="399010"/>
          </a:xfrm>
          <a:prstGeom prst="rect">
            <a:avLst/>
          </a:prstGeom>
        </p:spPr>
      </p:pic>
      <p:pic>
        <p:nvPicPr>
          <p:cNvPr id="10" name="图片 9">
            <a:extLst>
              <a:ext uri="{FF2B5EF4-FFF2-40B4-BE49-F238E27FC236}">
                <a16:creationId xmlns:a16="http://schemas.microsoft.com/office/drawing/2014/main" id="{8037556F-EAAD-2370-5C6E-947965E45A70}"/>
              </a:ext>
            </a:extLst>
          </p:cNvPr>
          <p:cNvPicPr>
            <a:picLocks noChangeAspect="1"/>
          </p:cNvPicPr>
          <p:nvPr/>
        </p:nvPicPr>
        <p:blipFill>
          <a:blip r:embed="rId6"/>
          <a:stretch>
            <a:fillRect/>
          </a:stretch>
        </p:blipFill>
        <p:spPr>
          <a:xfrm>
            <a:off x="5549062" y="5762475"/>
            <a:ext cx="317867" cy="322441"/>
          </a:xfrm>
          <a:prstGeom prst="rect">
            <a:avLst/>
          </a:prstGeom>
        </p:spPr>
      </p:pic>
      <p:pic>
        <p:nvPicPr>
          <p:cNvPr id="11" name="图片 10">
            <a:extLst>
              <a:ext uri="{FF2B5EF4-FFF2-40B4-BE49-F238E27FC236}">
                <a16:creationId xmlns:a16="http://schemas.microsoft.com/office/drawing/2014/main" id="{95E82640-8894-6859-7BB5-ED1730B4BED7}"/>
              </a:ext>
            </a:extLst>
          </p:cNvPr>
          <p:cNvPicPr>
            <a:picLocks noChangeAspect="1"/>
          </p:cNvPicPr>
          <p:nvPr/>
        </p:nvPicPr>
        <p:blipFill>
          <a:blip r:embed="rId7"/>
          <a:stretch>
            <a:fillRect/>
          </a:stretch>
        </p:blipFill>
        <p:spPr>
          <a:xfrm>
            <a:off x="5583548" y="6309360"/>
            <a:ext cx="279334" cy="269702"/>
          </a:xfrm>
          <a:prstGeom prst="rect">
            <a:avLst/>
          </a:prstGeom>
        </p:spPr>
      </p:pic>
    </p:spTree>
    <p:extLst>
      <p:ext uri="{BB962C8B-B14F-4D97-AF65-F5344CB8AC3E}">
        <p14:creationId xmlns:p14="http://schemas.microsoft.com/office/powerpoint/2010/main" val="315534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C1571-49CC-46F5-54EC-A2F8DD9A411A}"/>
              </a:ext>
            </a:extLst>
          </p:cNvPr>
          <p:cNvSpPr>
            <a:spLocks noGrp="1"/>
          </p:cNvSpPr>
          <p:nvPr>
            <p:ph type="title"/>
          </p:nvPr>
        </p:nvSpPr>
        <p:spPr/>
        <p:txBody>
          <a:bodyPr/>
          <a:lstStyle/>
          <a:p>
            <a:r>
              <a:rPr kumimoji="1" lang="en-US" altLang="zh-CN"/>
              <a:t>Project</a:t>
            </a:r>
            <a:r>
              <a:rPr kumimoji="1" lang="zh-CN" altLang="en-US"/>
              <a:t> </a:t>
            </a:r>
            <a:r>
              <a:rPr kumimoji="1" lang="en-US" altLang="zh-CN"/>
              <a:t>Process</a:t>
            </a:r>
            <a:endParaRPr kumimoji="1" lang="zh-CN" altLang="en-US"/>
          </a:p>
        </p:txBody>
      </p:sp>
      <p:sp>
        <p:nvSpPr>
          <p:cNvPr id="3" name="内容占位符 2">
            <a:extLst>
              <a:ext uri="{FF2B5EF4-FFF2-40B4-BE49-F238E27FC236}">
                <a16:creationId xmlns:a16="http://schemas.microsoft.com/office/drawing/2014/main" id="{F6A9C9AD-4F20-BEF9-6715-1FBBBD0741A2}"/>
              </a:ext>
            </a:extLst>
          </p:cNvPr>
          <p:cNvSpPr>
            <a:spLocks noGrp="1"/>
          </p:cNvSpPr>
          <p:nvPr>
            <p:ph idx="1"/>
          </p:nvPr>
        </p:nvSpPr>
        <p:spPr/>
        <p:txBody>
          <a:bodyPr>
            <a:normAutofit fontScale="92500" lnSpcReduction="10000"/>
          </a:bodyPr>
          <a:lstStyle/>
          <a:p>
            <a:r>
              <a:rPr kumimoji="1" lang="en-US" altLang="zh-CN"/>
              <a:t>2.</a:t>
            </a:r>
            <a:r>
              <a:rPr kumimoji="1" lang="zh-CN" altLang="en-US"/>
              <a:t> </a:t>
            </a:r>
            <a:r>
              <a:rPr kumimoji="1" lang="en-US" altLang="zh-CN"/>
              <a:t>First</a:t>
            </a:r>
            <a:r>
              <a:rPr kumimoji="1" lang="zh-CN" altLang="en-US"/>
              <a:t> </a:t>
            </a:r>
            <a:r>
              <a:rPr kumimoji="1" lang="en-US" altLang="zh-CN"/>
              <a:t>Crawler</a:t>
            </a:r>
          </a:p>
          <a:p>
            <a:pPr lvl="1"/>
            <a:r>
              <a:rPr kumimoji="1" lang="en-US" altLang="zh-CN"/>
              <a:t>Craws</a:t>
            </a:r>
            <a:r>
              <a:rPr kumimoji="1" lang="zh-CN" altLang="en-US"/>
              <a:t> </a:t>
            </a:r>
            <a:r>
              <a:rPr kumimoji="1" lang="en-US" altLang="zh-CN"/>
              <a:t>movie</a:t>
            </a:r>
            <a:r>
              <a:rPr kumimoji="1" lang="zh-CN" altLang="en-US"/>
              <a:t> </a:t>
            </a:r>
            <a:r>
              <a:rPr kumimoji="1" lang="en-US" altLang="zh-CN"/>
              <a:t>list</a:t>
            </a:r>
          </a:p>
          <a:p>
            <a:pPr lvl="1"/>
            <a:r>
              <a:rPr kumimoji="1" lang="en-US" altLang="zh-CN"/>
              <a:t>Stores</a:t>
            </a:r>
            <a:r>
              <a:rPr kumimoji="1" lang="zh-CN" altLang="en-US"/>
              <a:t> </a:t>
            </a:r>
            <a:r>
              <a:rPr kumimoji="1" lang="en-US" altLang="zh-CN"/>
              <a:t>in</a:t>
            </a:r>
            <a:r>
              <a:rPr kumimoji="1" lang="zh-CN" altLang="en-US"/>
              <a:t> </a:t>
            </a:r>
            <a:r>
              <a:rPr kumimoji="1" lang="en-US" altLang="zh-CN"/>
              <a:t>Excel</a:t>
            </a:r>
          </a:p>
          <a:p>
            <a:r>
              <a:rPr kumimoji="1" lang="en-US" altLang="zh-CN"/>
              <a:t>3.</a:t>
            </a:r>
            <a:r>
              <a:rPr kumimoji="1" lang="zh-CN" altLang="en-US"/>
              <a:t> </a:t>
            </a:r>
            <a:r>
              <a:rPr kumimoji="1" lang="en-US" altLang="zh-CN"/>
              <a:t>Second</a:t>
            </a:r>
            <a:r>
              <a:rPr kumimoji="1" lang="zh-CN" altLang="en-US"/>
              <a:t> </a:t>
            </a:r>
            <a:r>
              <a:rPr kumimoji="1" lang="en-US" altLang="zh-CN"/>
              <a:t>Crawler</a:t>
            </a:r>
          </a:p>
          <a:p>
            <a:pPr lvl="1"/>
            <a:r>
              <a:rPr kumimoji="1" lang="en-US" altLang="zh-CN"/>
              <a:t>Extract</a:t>
            </a:r>
            <a:r>
              <a:rPr kumimoji="1" lang="zh-CN" altLang="en-US"/>
              <a:t> </a:t>
            </a:r>
            <a:r>
              <a:rPr kumimoji="1" lang="en-US" altLang="zh-CN"/>
              <a:t>url</a:t>
            </a:r>
            <a:r>
              <a:rPr kumimoji="1" lang="zh-CN" altLang="en-US"/>
              <a:t> </a:t>
            </a:r>
            <a:r>
              <a:rPr kumimoji="1" lang="en-US" altLang="zh-CN"/>
              <a:t>list</a:t>
            </a:r>
            <a:r>
              <a:rPr kumimoji="1" lang="zh-CN" altLang="en-US"/>
              <a:t> </a:t>
            </a:r>
            <a:r>
              <a:rPr kumimoji="1" lang="en-US" altLang="zh-CN"/>
              <a:t>from</a:t>
            </a:r>
            <a:r>
              <a:rPr kumimoji="1" lang="zh-CN" altLang="en-US"/>
              <a:t> </a:t>
            </a:r>
            <a:r>
              <a:rPr kumimoji="1" lang="en-US" altLang="zh-CN"/>
              <a:t>movie</a:t>
            </a:r>
            <a:r>
              <a:rPr kumimoji="1" lang="zh-CN" altLang="en-US"/>
              <a:t> </a:t>
            </a:r>
            <a:r>
              <a:rPr kumimoji="1" lang="en-US" altLang="zh-CN"/>
              <a:t>list</a:t>
            </a:r>
          </a:p>
          <a:p>
            <a:pPr lvl="1"/>
            <a:r>
              <a:rPr kumimoji="1" lang="en-US" altLang="zh-CN"/>
              <a:t>Craws</a:t>
            </a:r>
            <a:r>
              <a:rPr kumimoji="1" lang="zh-CN" altLang="en-US"/>
              <a:t> </a:t>
            </a:r>
            <a:r>
              <a:rPr kumimoji="1" lang="en-US" altLang="zh-CN"/>
              <a:t>url</a:t>
            </a:r>
            <a:r>
              <a:rPr kumimoji="1" lang="zh-CN" altLang="en-US"/>
              <a:t> </a:t>
            </a:r>
            <a:r>
              <a:rPr kumimoji="1" lang="en-US" altLang="zh-CN"/>
              <a:t>list</a:t>
            </a:r>
          </a:p>
          <a:p>
            <a:pPr lvl="1"/>
            <a:r>
              <a:rPr kumimoji="1" lang="en-US" altLang="zh-CN"/>
              <a:t>Retrieve</a:t>
            </a:r>
            <a:r>
              <a:rPr kumimoji="1" lang="zh-CN" altLang="en-US"/>
              <a:t> </a:t>
            </a:r>
            <a:r>
              <a:rPr kumimoji="1" lang="en-US" altLang="zh-CN"/>
              <a:t>movie</a:t>
            </a:r>
            <a:r>
              <a:rPr kumimoji="1" lang="zh-CN" altLang="en-US"/>
              <a:t> </a:t>
            </a:r>
            <a:r>
              <a:rPr kumimoji="1" lang="en-US" altLang="zh-CN"/>
              <a:t>plot</a:t>
            </a:r>
            <a:r>
              <a:rPr kumimoji="1" lang="zh-CN" altLang="en-US"/>
              <a:t> </a:t>
            </a:r>
            <a:r>
              <a:rPr kumimoji="1" lang="en-US" altLang="zh-CN"/>
              <a:t>list</a:t>
            </a:r>
          </a:p>
          <a:p>
            <a:pPr lvl="1"/>
            <a:r>
              <a:rPr kumimoji="1" lang="en-US" altLang="zh-CN"/>
              <a:t>Store</a:t>
            </a:r>
            <a:r>
              <a:rPr kumimoji="1" lang="zh-CN" altLang="en-US"/>
              <a:t> </a:t>
            </a:r>
            <a:endParaRPr kumimoji="1" lang="en-US" altLang="zh-CN"/>
          </a:p>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p>
          <a:p>
            <a:pPr lvl="1"/>
            <a:r>
              <a:rPr kumimoji="1" lang="en-US" altLang="zh-CN"/>
              <a:t>Build</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upon</a:t>
            </a:r>
            <a:r>
              <a:rPr kumimoji="1" lang="zh-CN" altLang="en-US"/>
              <a:t> </a:t>
            </a:r>
            <a:r>
              <a:rPr kumimoji="1" lang="en-US" altLang="zh-CN"/>
              <a:t>profiles</a:t>
            </a:r>
          </a:p>
          <a:p>
            <a:pPr lvl="1"/>
            <a:r>
              <a:rPr kumimoji="1" lang="en-US" altLang="zh-CN"/>
              <a:t>Search</a:t>
            </a:r>
            <a:r>
              <a:rPr kumimoji="1" lang="zh-CN" altLang="en-US"/>
              <a:t> </a:t>
            </a:r>
            <a:r>
              <a:rPr kumimoji="1" lang="en-US" altLang="zh-CN"/>
              <a:t>queries</a:t>
            </a:r>
            <a:r>
              <a:rPr kumimoji="1" lang="zh-CN" altLang="en-US"/>
              <a:t> </a:t>
            </a:r>
            <a:r>
              <a:rPr kumimoji="1" lang="en-US" altLang="zh-CN"/>
              <a:t>on</a:t>
            </a:r>
            <a:r>
              <a:rPr kumimoji="1" lang="zh-CN" altLang="en-US"/>
              <a:t> </a:t>
            </a:r>
            <a:r>
              <a:rPr kumimoji="1" lang="en-US" altLang="zh-CN"/>
              <a:t>profiles</a:t>
            </a:r>
          </a:p>
          <a:p>
            <a:pPr lvl="1"/>
            <a:r>
              <a:rPr kumimoji="1" lang="en-US" altLang="zh-CN"/>
              <a:t>Improvements:</a:t>
            </a:r>
            <a:r>
              <a:rPr kumimoji="1" lang="zh-CN" altLang="en-US"/>
              <a:t> </a:t>
            </a:r>
            <a:r>
              <a:rPr kumimoji="1" lang="en-US" altLang="zh-CN"/>
              <a:t>Common</a:t>
            </a:r>
            <a:r>
              <a:rPr kumimoji="1" lang="zh-CN" altLang="en-US"/>
              <a:t> </a:t>
            </a:r>
            <a:r>
              <a:rPr kumimoji="1" lang="en-US" altLang="zh-CN"/>
              <a:t>word</a:t>
            </a:r>
            <a:r>
              <a:rPr kumimoji="1" lang="zh-CN" altLang="en-US"/>
              <a:t> </a:t>
            </a:r>
            <a:r>
              <a:rPr kumimoji="1" lang="en-US" altLang="zh-CN"/>
              <a:t>filtering</a:t>
            </a:r>
          </a:p>
          <a:p>
            <a:pPr lvl="1"/>
            <a:r>
              <a:rPr kumimoji="1" lang="en-US" altLang="zh-CN"/>
              <a:t>Problem:</a:t>
            </a:r>
            <a:r>
              <a:rPr kumimoji="1" lang="zh-CN" altLang="en-US"/>
              <a:t> </a:t>
            </a:r>
            <a:r>
              <a:rPr kumimoji="1" lang="en-US" altLang="zh-CN"/>
              <a:t>Typo-intolerance</a:t>
            </a:r>
            <a:endParaRPr kumimoji="1" lang="zh-CN" altLang="en-US"/>
          </a:p>
        </p:txBody>
      </p:sp>
      <p:grpSp>
        <p:nvGrpSpPr>
          <p:cNvPr id="41" name="组合 40">
            <a:extLst>
              <a:ext uri="{FF2B5EF4-FFF2-40B4-BE49-F238E27FC236}">
                <a16:creationId xmlns:a16="http://schemas.microsoft.com/office/drawing/2014/main" id="{6B084D43-6A4F-1403-6947-EB9540277A02}"/>
              </a:ext>
            </a:extLst>
          </p:cNvPr>
          <p:cNvGrpSpPr/>
          <p:nvPr/>
        </p:nvGrpSpPr>
        <p:grpSpPr>
          <a:xfrm>
            <a:off x="5483666" y="975767"/>
            <a:ext cx="5414993" cy="4906466"/>
            <a:chOff x="5483666" y="1710513"/>
            <a:chExt cx="5414993" cy="4906466"/>
          </a:xfrm>
        </p:grpSpPr>
        <p:grpSp>
          <p:nvGrpSpPr>
            <p:cNvPr id="23" name="组合 22">
              <a:extLst>
                <a:ext uri="{FF2B5EF4-FFF2-40B4-BE49-F238E27FC236}">
                  <a16:creationId xmlns:a16="http://schemas.microsoft.com/office/drawing/2014/main" id="{3E625D6F-DF43-79B1-97EB-2D86070A16F3}"/>
                </a:ext>
              </a:extLst>
            </p:cNvPr>
            <p:cNvGrpSpPr/>
            <p:nvPr/>
          </p:nvGrpSpPr>
          <p:grpSpPr>
            <a:xfrm>
              <a:off x="5483666" y="1710513"/>
              <a:ext cx="4661944" cy="1150974"/>
              <a:chOff x="5483666" y="585216"/>
              <a:chExt cx="4661944" cy="1150974"/>
            </a:xfrm>
          </p:grpSpPr>
          <p:sp>
            <p:nvSpPr>
              <p:cNvPr id="17" name="圆角矩形 16">
                <a:extLst>
                  <a:ext uri="{FF2B5EF4-FFF2-40B4-BE49-F238E27FC236}">
                    <a16:creationId xmlns:a16="http://schemas.microsoft.com/office/drawing/2014/main" id="{CC3EDC36-9BE8-A82A-2E51-1028BB713C72}"/>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1</a:t>
                </a:r>
                <a:endParaRPr kumimoji="1" lang="zh-CN" altLang="en-US">
                  <a:solidFill>
                    <a:schemeClr val="tx1"/>
                  </a:solidFill>
                </a:endParaRPr>
              </a:p>
            </p:txBody>
          </p:sp>
          <p:sp>
            <p:nvSpPr>
              <p:cNvPr id="18" name="圆角矩形 17">
                <a:extLst>
                  <a:ext uri="{FF2B5EF4-FFF2-40B4-BE49-F238E27FC236}">
                    <a16:creationId xmlns:a16="http://schemas.microsoft.com/office/drawing/2014/main" id="{C9278003-7850-472C-27E4-3DF7188BD581}"/>
                  </a:ext>
                </a:extLst>
              </p:cNvPr>
              <p:cNvSpPr/>
              <p:nvPr/>
            </p:nvSpPr>
            <p:spPr>
              <a:xfrm>
                <a:off x="7227355" y="585216"/>
                <a:ext cx="2918255"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 bizarre untold truth behind the greatest con in music history -- Milli Vanilli. </a:t>
                </a:r>
              </a:p>
            </p:txBody>
          </p:sp>
          <p:cxnSp>
            <p:nvCxnSpPr>
              <p:cNvPr id="21" name="直线连接符 20">
                <a:extLst>
                  <a:ext uri="{FF2B5EF4-FFF2-40B4-BE49-F238E27FC236}">
                    <a16:creationId xmlns:a16="http://schemas.microsoft.com/office/drawing/2014/main" id="{51626E95-BF7A-6DC8-37A2-B81F977C85E4}"/>
                  </a:ext>
                </a:extLst>
              </p:cNvPr>
              <p:cNvCxnSpPr>
                <a:stCxn id="17" idx="3"/>
                <a:endCxn id="18"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78B3505E-5361-C8F9-E6B5-B53A8E3FB826}"/>
                </a:ext>
              </a:extLst>
            </p:cNvPr>
            <p:cNvGrpSpPr/>
            <p:nvPr/>
          </p:nvGrpSpPr>
          <p:grpSpPr>
            <a:xfrm>
              <a:off x="5483666" y="3264004"/>
              <a:ext cx="5414993" cy="1150974"/>
              <a:chOff x="5483666" y="585216"/>
              <a:chExt cx="5414993" cy="1150974"/>
            </a:xfrm>
          </p:grpSpPr>
          <p:sp>
            <p:nvSpPr>
              <p:cNvPr id="26" name="圆角矩形 25">
                <a:extLst>
                  <a:ext uri="{FF2B5EF4-FFF2-40B4-BE49-F238E27FC236}">
                    <a16:creationId xmlns:a16="http://schemas.microsoft.com/office/drawing/2014/main" id="{571AE3B3-8A51-6F76-0864-6F4C347D4941}"/>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2</a:t>
                </a:r>
                <a:endParaRPr kumimoji="1" lang="zh-CN" altLang="en-US">
                  <a:solidFill>
                    <a:schemeClr val="tx1"/>
                  </a:solidFill>
                </a:endParaRPr>
              </a:p>
            </p:txBody>
          </p:sp>
          <p:sp>
            <p:nvSpPr>
              <p:cNvPr id="27" name="圆角矩形 26">
                <a:extLst>
                  <a:ext uri="{FF2B5EF4-FFF2-40B4-BE49-F238E27FC236}">
                    <a16:creationId xmlns:a16="http://schemas.microsoft.com/office/drawing/2014/main" id="{C749FDA1-4795-4B80-D439-71A83E2091CC}"/>
                  </a:ext>
                </a:extLst>
              </p:cNvPr>
              <p:cNvSpPr/>
              <p:nvPr/>
            </p:nvSpPr>
            <p:spPr>
              <a:xfrm>
                <a:off x="7227355" y="585216"/>
                <a:ext cx="3671304"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To live in Barbie Land is to be a perfect being in a perfect place. Unless you have a full-on existential crisis. Or you're a Ken.</a:t>
                </a:r>
              </a:p>
            </p:txBody>
          </p:sp>
          <p:cxnSp>
            <p:nvCxnSpPr>
              <p:cNvPr id="28" name="直线连接符 27">
                <a:extLst>
                  <a:ext uri="{FF2B5EF4-FFF2-40B4-BE49-F238E27FC236}">
                    <a16:creationId xmlns:a16="http://schemas.microsoft.com/office/drawing/2014/main" id="{EB2BF605-62B0-8D48-28B6-1E3D07E625E3}"/>
                  </a:ext>
                </a:extLst>
              </p:cNvPr>
              <p:cNvCxnSpPr>
                <a:cxnSpLocks/>
                <a:stCxn id="26" idx="3"/>
                <a:endCxn id="27"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F51571B0-2DF8-D73B-CBC0-930648940B46}"/>
                </a:ext>
              </a:extLst>
            </p:cNvPr>
            <p:cNvGrpSpPr/>
            <p:nvPr/>
          </p:nvGrpSpPr>
          <p:grpSpPr>
            <a:xfrm>
              <a:off x="5483666" y="5466005"/>
              <a:ext cx="5414993" cy="1150974"/>
              <a:chOff x="5483666" y="585216"/>
              <a:chExt cx="5414993" cy="1150974"/>
            </a:xfrm>
          </p:grpSpPr>
          <p:sp>
            <p:nvSpPr>
              <p:cNvPr id="31" name="圆角矩形 30">
                <a:extLst>
                  <a:ext uri="{FF2B5EF4-FFF2-40B4-BE49-F238E27FC236}">
                    <a16:creationId xmlns:a16="http://schemas.microsoft.com/office/drawing/2014/main" id="{F751762F-3D22-0F28-837C-C989E7C88B6E}"/>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118</a:t>
                </a:r>
                <a:endParaRPr kumimoji="1" lang="zh-CN" altLang="en-US">
                  <a:solidFill>
                    <a:schemeClr val="tx1"/>
                  </a:solidFill>
                </a:endParaRPr>
              </a:p>
            </p:txBody>
          </p:sp>
          <p:sp>
            <p:nvSpPr>
              <p:cNvPr id="32" name="圆角矩形 31">
                <a:extLst>
                  <a:ext uri="{FF2B5EF4-FFF2-40B4-BE49-F238E27FC236}">
                    <a16:creationId xmlns:a16="http://schemas.microsoft.com/office/drawing/2014/main" id="{12DBF08D-AF2C-2980-DCBD-A1F0B2F65B60}"/>
                  </a:ext>
                </a:extLst>
              </p:cNvPr>
              <p:cNvSpPr/>
              <p:nvPr/>
            </p:nvSpPr>
            <p:spPr>
              <a:xfrm>
                <a:off x="7227355" y="585216"/>
                <a:ext cx="3671304"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Alice and Jack are lucky to be living in the idealized community of Victory, the experimental company town</a:t>
                </a:r>
                <a:r>
                  <a:rPr kumimoji="1" lang="zh-CN" altLang="en-US">
                    <a:solidFill>
                      <a:schemeClr val="tx1"/>
                    </a:solidFill>
                  </a:rPr>
                  <a:t> </a:t>
                </a:r>
                <a:r>
                  <a:rPr kumimoji="1" lang="en-US" altLang="zh-CN">
                    <a:solidFill>
                      <a:schemeClr val="tx1"/>
                    </a:solidFill>
                  </a:rPr>
                  <a:t>...</a:t>
                </a:r>
              </a:p>
            </p:txBody>
          </p:sp>
          <p:cxnSp>
            <p:nvCxnSpPr>
              <p:cNvPr id="33" name="直线连接符 32">
                <a:extLst>
                  <a:ext uri="{FF2B5EF4-FFF2-40B4-BE49-F238E27FC236}">
                    <a16:creationId xmlns:a16="http://schemas.microsoft.com/office/drawing/2014/main" id="{0FC85B6E-74E2-3703-2A74-C537844BBF58}"/>
                  </a:ext>
                </a:extLst>
              </p:cNvPr>
              <p:cNvCxnSpPr>
                <a:cxnSpLocks/>
                <a:stCxn id="31" idx="3"/>
                <a:endCxn id="32"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687B2B4E-8C5D-9342-5610-9348503FB95B}"/>
                </a:ext>
              </a:extLst>
            </p:cNvPr>
            <p:cNvGrpSpPr/>
            <p:nvPr/>
          </p:nvGrpSpPr>
          <p:grpSpPr>
            <a:xfrm>
              <a:off x="6052063" y="4715376"/>
              <a:ext cx="87871" cy="445669"/>
              <a:chOff x="8268460" y="3692198"/>
              <a:chExt cx="197708" cy="1002742"/>
            </a:xfrm>
          </p:grpSpPr>
          <p:sp>
            <p:nvSpPr>
              <p:cNvPr id="35" name="椭圆 34">
                <a:extLst>
                  <a:ext uri="{FF2B5EF4-FFF2-40B4-BE49-F238E27FC236}">
                    <a16:creationId xmlns:a16="http://schemas.microsoft.com/office/drawing/2014/main" id="{8D94C85E-4F7D-1C54-CBE9-725B9E4809C8}"/>
                  </a:ext>
                </a:extLst>
              </p:cNvPr>
              <p:cNvSpPr/>
              <p:nvPr/>
            </p:nvSpPr>
            <p:spPr>
              <a:xfrm>
                <a:off x="8268460" y="3692198"/>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FB02F53D-E394-A5F8-B123-EACFE1A50FD7}"/>
                  </a:ext>
                </a:extLst>
              </p:cNvPr>
              <p:cNvSpPr/>
              <p:nvPr/>
            </p:nvSpPr>
            <p:spPr>
              <a:xfrm>
                <a:off x="8268460" y="4094715"/>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310C798C-5B68-0D49-6B9F-2F801A42E89F}"/>
                  </a:ext>
                </a:extLst>
              </p:cNvPr>
              <p:cNvSpPr/>
              <p:nvPr/>
            </p:nvSpPr>
            <p:spPr>
              <a:xfrm>
                <a:off x="8268460" y="4497232"/>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39" name="文本框 38">
            <a:extLst>
              <a:ext uri="{FF2B5EF4-FFF2-40B4-BE49-F238E27FC236}">
                <a16:creationId xmlns:a16="http://schemas.microsoft.com/office/drawing/2014/main" id="{E7CF5C57-A518-6864-6928-4D762FF0AF88}"/>
              </a:ext>
            </a:extLst>
          </p:cNvPr>
          <p:cNvSpPr txBox="1"/>
          <p:nvPr/>
        </p:nvSpPr>
        <p:spPr>
          <a:xfrm>
            <a:off x="5445681" y="178540"/>
            <a:ext cx="3563348" cy="369332"/>
          </a:xfrm>
          <a:prstGeom prst="rect">
            <a:avLst/>
          </a:prstGeom>
          <a:noFill/>
        </p:spPr>
        <p:txBody>
          <a:bodyPr wrap="none" rtlCol="0">
            <a:spAutoFit/>
          </a:bodyPr>
          <a:lstStyle/>
          <a:p>
            <a:r>
              <a:rPr kumimoji="1" lang="en-US" altLang="zh-CN" b="1"/>
              <a:t>Search</a:t>
            </a:r>
            <a:r>
              <a:rPr kumimoji="1" lang="zh-CN" altLang="en-US" b="1"/>
              <a:t> </a:t>
            </a:r>
            <a:r>
              <a:rPr kumimoji="1" lang="en-US" altLang="zh-CN" b="1"/>
              <a:t>movie</a:t>
            </a:r>
            <a:r>
              <a:rPr kumimoji="1" lang="zh-CN" altLang="en-US" b="1"/>
              <a:t> </a:t>
            </a:r>
            <a:r>
              <a:rPr kumimoji="1" lang="en-US" altLang="zh-CN" b="1"/>
              <a:t>plot</a:t>
            </a:r>
            <a:r>
              <a:rPr kumimoji="1" lang="zh-CN" altLang="en-US" b="1"/>
              <a:t> </a:t>
            </a:r>
            <a:r>
              <a:rPr kumimoji="1" lang="en-US" altLang="zh-CN" b="1"/>
              <a:t>among</a:t>
            </a:r>
            <a:r>
              <a:rPr kumimoji="1" lang="zh-CN" altLang="en-US" b="1"/>
              <a:t> </a:t>
            </a:r>
            <a:r>
              <a:rPr kumimoji="1" lang="en-US" altLang="zh-CN" b="1"/>
              <a:t>top</a:t>
            </a:r>
            <a:r>
              <a:rPr kumimoji="1" lang="zh-CN" altLang="en-US" b="1"/>
              <a:t> </a:t>
            </a:r>
            <a:r>
              <a:rPr kumimoji="1" lang="en-US" altLang="zh-CN" b="1"/>
              <a:t>100+</a:t>
            </a:r>
            <a:endParaRPr kumimoji="1" lang="zh-CN" altLang="en-US" b="1"/>
          </a:p>
        </p:txBody>
      </p:sp>
      <p:sp>
        <p:nvSpPr>
          <p:cNvPr id="42" name="文本框 41">
            <a:extLst>
              <a:ext uri="{FF2B5EF4-FFF2-40B4-BE49-F238E27FC236}">
                <a16:creationId xmlns:a16="http://schemas.microsoft.com/office/drawing/2014/main" id="{151360B3-350B-A9F7-9CFA-BF0952C787F4}"/>
              </a:ext>
            </a:extLst>
          </p:cNvPr>
          <p:cNvSpPr txBox="1"/>
          <p:nvPr/>
        </p:nvSpPr>
        <p:spPr>
          <a:xfrm>
            <a:off x="5623813" y="564262"/>
            <a:ext cx="822661" cy="369332"/>
          </a:xfrm>
          <a:prstGeom prst="rect">
            <a:avLst/>
          </a:prstGeom>
          <a:noFill/>
        </p:spPr>
        <p:txBody>
          <a:bodyPr wrap="none" rtlCol="0">
            <a:spAutoFit/>
          </a:bodyPr>
          <a:lstStyle/>
          <a:p>
            <a:r>
              <a:rPr kumimoji="1" lang="en-US" altLang="zh-CN"/>
              <a:t>Movies</a:t>
            </a:r>
            <a:endParaRPr kumimoji="1" lang="zh-CN" altLang="en-US"/>
          </a:p>
        </p:txBody>
      </p:sp>
      <p:sp>
        <p:nvSpPr>
          <p:cNvPr id="43" name="文本框 42">
            <a:extLst>
              <a:ext uri="{FF2B5EF4-FFF2-40B4-BE49-F238E27FC236}">
                <a16:creationId xmlns:a16="http://schemas.microsoft.com/office/drawing/2014/main" id="{EFA93DBB-7869-CA13-A2F9-D5A7F385CBCC}"/>
              </a:ext>
            </a:extLst>
          </p:cNvPr>
          <p:cNvSpPr txBox="1"/>
          <p:nvPr/>
        </p:nvSpPr>
        <p:spPr>
          <a:xfrm>
            <a:off x="8383354" y="519387"/>
            <a:ext cx="606256" cy="369332"/>
          </a:xfrm>
          <a:prstGeom prst="rect">
            <a:avLst/>
          </a:prstGeom>
          <a:noFill/>
        </p:spPr>
        <p:txBody>
          <a:bodyPr wrap="none" rtlCol="0">
            <a:spAutoFit/>
          </a:bodyPr>
          <a:lstStyle/>
          <a:p>
            <a:r>
              <a:rPr kumimoji="1" lang="en-US" altLang="zh-CN"/>
              <a:t>Plots</a:t>
            </a:r>
            <a:endParaRPr kumimoji="1" lang="zh-CN" altLang="en-US"/>
          </a:p>
        </p:txBody>
      </p:sp>
    </p:spTree>
    <p:extLst>
      <p:ext uri="{BB962C8B-B14F-4D97-AF65-F5344CB8AC3E}">
        <p14:creationId xmlns:p14="http://schemas.microsoft.com/office/powerpoint/2010/main" val="355448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First</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Craws</a:t>
            </a:r>
            <a:r>
              <a:rPr lang="zh-CN" altLang="en-US" dirty="0"/>
              <a:t> </a:t>
            </a:r>
            <a:r>
              <a:rPr lang="en-US" altLang="zh-CN" dirty="0"/>
              <a:t>Movie</a:t>
            </a:r>
            <a:r>
              <a:rPr lang="zh-CN" altLang="en-US" dirty="0"/>
              <a:t> </a:t>
            </a:r>
            <a:r>
              <a:rPr lang="en-US" altLang="zh-CN" dirty="0"/>
              <a:t>List.</a:t>
            </a:r>
          </a:p>
          <a:p>
            <a:r>
              <a:rPr lang="en-US" altLang="zh-CN" dirty="0"/>
              <a:t>The collection of movie items is represented by a grid</a:t>
            </a:r>
            <a:r>
              <a:rPr lang="zh-CN" altLang="en-US" dirty="0"/>
              <a:t> </a:t>
            </a:r>
            <a:r>
              <a:rPr lang="en-US" altLang="zh-CN" dirty="0"/>
              <a:t>view of &lt;div&gt; container.</a:t>
            </a:r>
          </a:p>
          <a:p>
            <a:r>
              <a:rPr lang="en-US" altLang="zh-CN" dirty="0"/>
              <a:t>What to do: </a:t>
            </a:r>
          </a:p>
          <a:p>
            <a:pPr lvl="1"/>
            <a:r>
              <a:rPr lang="en-US" altLang="zh-CN" dirty="0"/>
              <a:t>Find all of &lt;div&gt;</a:t>
            </a:r>
            <a:r>
              <a:rPr lang="zh-CN" altLang="en-US" dirty="0"/>
              <a:t> </a:t>
            </a:r>
            <a:r>
              <a:rPr lang="en-US" altLang="zh-CN" dirty="0"/>
              <a:t>whose class is “flex-container”;</a:t>
            </a:r>
          </a:p>
          <a:p>
            <a:pPr lvl="1"/>
            <a:r>
              <a:rPr lang="en-US" altLang="zh-CN" dirty="0"/>
              <a:t>Store</a:t>
            </a:r>
            <a:r>
              <a:rPr lang="zh-CN" altLang="en-US" dirty="0"/>
              <a:t> </a:t>
            </a:r>
            <a:r>
              <a:rPr lang="en-US" altLang="zh-CN" dirty="0"/>
              <a:t>all</a:t>
            </a:r>
            <a:r>
              <a:rPr lang="zh-CN" altLang="en-US" dirty="0"/>
              <a:t> </a:t>
            </a:r>
            <a:r>
              <a:rPr lang="en-US" altLang="zh-CN" dirty="0"/>
              <a:t>the</a:t>
            </a:r>
            <a:r>
              <a:rPr lang="zh-CN" altLang="en-US" dirty="0"/>
              <a:t> </a:t>
            </a:r>
            <a:r>
              <a:rPr lang="en-US" altLang="zh-CN" dirty="0"/>
              <a:t>&lt;div&gt;</a:t>
            </a:r>
            <a:r>
              <a:rPr lang="zh-CN" altLang="en-US" dirty="0"/>
              <a:t> </a:t>
            </a:r>
            <a:r>
              <a:rPr lang="en-US" altLang="zh-CN" dirty="0"/>
              <a:t>object</a:t>
            </a:r>
            <a:r>
              <a:rPr lang="zh-CN" altLang="en-US" dirty="0"/>
              <a:t> </a:t>
            </a:r>
            <a:r>
              <a:rPr lang="en-US" altLang="zh-CN" dirty="0"/>
              <a:t>in</a:t>
            </a:r>
            <a:r>
              <a:rPr lang="zh-CN" altLang="en-US" dirty="0"/>
              <a:t> </a:t>
            </a:r>
            <a:r>
              <a:rPr lang="en-US" altLang="zh-CN" dirty="0"/>
              <a:t>a</a:t>
            </a:r>
            <a:r>
              <a:rPr lang="zh-CN" altLang="en-US" dirty="0"/>
              <a:t> </a:t>
            </a:r>
            <a:r>
              <a:rPr lang="en-US" altLang="zh-CN" dirty="0"/>
              <a:t>iterable</a:t>
            </a:r>
            <a:r>
              <a:rPr lang="zh-CN" altLang="en-US" dirty="0"/>
              <a:t> </a:t>
            </a:r>
            <a:r>
              <a:rPr lang="en-US" altLang="zh-CN" dirty="0"/>
              <a:t>list;</a:t>
            </a:r>
          </a:p>
          <a:p>
            <a:pPr lvl="1"/>
            <a:r>
              <a:rPr lang="en-US" altLang="zh-CN" dirty="0"/>
              <a:t>For</a:t>
            </a:r>
            <a:r>
              <a:rPr lang="zh-CN" altLang="en-US" dirty="0"/>
              <a:t> </a:t>
            </a:r>
            <a:r>
              <a:rPr lang="en-US" altLang="zh-CN" dirty="0"/>
              <a:t>each</a:t>
            </a:r>
            <a:r>
              <a:rPr lang="zh-CN" altLang="en-US" dirty="0"/>
              <a:t> </a:t>
            </a:r>
            <a:r>
              <a:rPr lang="en-US" altLang="zh-CN" dirty="0"/>
              <a:t>object,</a:t>
            </a:r>
            <a:r>
              <a:rPr lang="zh-CN" altLang="en-US" dirty="0"/>
              <a:t> </a:t>
            </a:r>
            <a:r>
              <a:rPr lang="en-US" altLang="zh-CN" dirty="0"/>
              <a:t>extract</a:t>
            </a:r>
            <a:r>
              <a:rPr lang="zh-CN" altLang="en-US" dirty="0"/>
              <a:t> </a:t>
            </a:r>
            <a:r>
              <a:rPr lang="en-US" altLang="zh-CN" dirty="0"/>
              <a:t>intended</a:t>
            </a:r>
            <a:r>
              <a:rPr lang="zh-CN" altLang="en-US" dirty="0"/>
              <a:t> </a:t>
            </a:r>
            <a:r>
              <a:rPr lang="en-US" altLang="zh-CN" dirty="0"/>
              <a:t>data;</a:t>
            </a:r>
          </a:p>
          <a:p>
            <a:pPr lvl="1"/>
            <a:r>
              <a:rPr lang="en-US" altLang="zh-CN" dirty="0"/>
              <a:t>The</a:t>
            </a:r>
            <a:r>
              <a:rPr lang="zh-CN" altLang="en-US" dirty="0"/>
              <a:t> </a:t>
            </a:r>
            <a:r>
              <a:rPr lang="en-US" altLang="zh-CN" dirty="0"/>
              <a:t>following</a:t>
            </a:r>
            <a:r>
              <a:rPr lang="zh-CN" altLang="en-US" dirty="0"/>
              <a:t> </a:t>
            </a:r>
            <a:r>
              <a:rPr lang="en-US" altLang="zh-CN" dirty="0"/>
              <a:t>part</a:t>
            </a:r>
            <a:r>
              <a:rPr lang="zh-CN" altLang="en-US" dirty="0"/>
              <a:t> </a:t>
            </a:r>
            <a:r>
              <a:rPr lang="en-US" altLang="zh-CN" dirty="0"/>
              <a:t>would</a:t>
            </a:r>
            <a:r>
              <a:rPr lang="zh-CN" altLang="en-US" dirty="0"/>
              <a:t> </a:t>
            </a:r>
            <a:r>
              <a:rPr lang="en-US" altLang="zh-CN" dirty="0"/>
              <a:t>focus</a:t>
            </a:r>
            <a:r>
              <a:rPr lang="zh-CN" altLang="en-US" dirty="0"/>
              <a:t> </a:t>
            </a:r>
            <a:r>
              <a:rPr lang="en-US" altLang="zh-CN" dirty="0"/>
              <a:t>on</a:t>
            </a:r>
            <a:r>
              <a:rPr lang="zh-CN" altLang="en-US" dirty="0"/>
              <a:t> </a:t>
            </a:r>
            <a:r>
              <a:rPr lang="en-US" altLang="zh-CN" dirty="0"/>
              <a:t>a</a:t>
            </a:r>
            <a:r>
              <a:rPr lang="zh-CN" altLang="en-US" dirty="0"/>
              <a:t> </a:t>
            </a:r>
            <a:r>
              <a:rPr lang="en-US" altLang="zh-CN" dirty="0"/>
              <a:t>specific</a:t>
            </a:r>
            <a:r>
              <a:rPr lang="zh-CN" altLang="en-US" dirty="0"/>
              <a:t> </a:t>
            </a:r>
            <a:r>
              <a:rPr lang="en-US" altLang="zh-CN" dirty="0"/>
              <a:t>iteration.</a:t>
            </a:r>
            <a:endParaRPr lang="zh-CN" altLang="en-US" dirty="0"/>
          </a:p>
          <a:p>
            <a:endParaRPr lang="zh-CN" altLang="en-US" dirty="0"/>
          </a:p>
          <a:p>
            <a:endParaRPr kumimoji="1" lang="zh-CN" altLang="en-US"/>
          </a:p>
        </p:txBody>
      </p:sp>
      <p:pic>
        <p:nvPicPr>
          <p:cNvPr id="4" name="Picture 1" descr="A screenshot of a computer&#10;&#10;Description automatically generated">
            <a:extLst>
              <a:ext uri="{FF2B5EF4-FFF2-40B4-BE49-F238E27FC236}">
                <a16:creationId xmlns:a16="http://schemas.microsoft.com/office/drawing/2014/main" id="{CD7E821C-770B-0B69-3D4B-0CC4FC1D9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475488"/>
            <a:ext cx="5397928" cy="3621024"/>
          </a:xfrm>
          <a:prstGeom prst="rect">
            <a:avLst/>
          </a:prstGeom>
        </p:spPr>
      </p:pic>
      <p:pic>
        <p:nvPicPr>
          <p:cNvPr id="5" name="Picture 1" descr="A screenshot of a computer&#10;&#10;Description automatically generated">
            <a:extLst>
              <a:ext uri="{FF2B5EF4-FFF2-40B4-BE49-F238E27FC236}">
                <a16:creationId xmlns:a16="http://schemas.microsoft.com/office/drawing/2014/main" id="{8010A5FC-8498-B633-5014-CF0708E0E8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8" t="64060" r="69184" b="12211"/>
          <a:stretch/>
        </p:blipFill>
        <p:spPr>
          <a:xfrm>
            <a:off x="7254242" y="4297680"/>
            <a:ext cx="3171574" cy="1883149"/>
          </a:xfrm>
          <a:prstGeom prst="rect">
            <a:avLst/>
          </a:prstGeom>
        </p:spPr>
      </p:pic>
      <p:sp>
        <p:nvSpPr>
          <p:cNvPr id="17" name="右中括号 16">
            <a:extLst>
              <a:ext uri="{FF2B5EF4-FFF2-40B4-BE49-F238E27FC236}">
                <a16:creationId xmlns:a16="http://schemas.microsoft.com/office/drawing/2014/main" id="{84688F33-27A9-C798-4107-4CF43CA5040E}"/>
              </a:ext>
            </a:extLst>
          </p:cNvPr>
          <p:cNvSpPr/>
          <p:nvPr/>
        </p:nvSpPr>
        <p:spPr>
          <a:xfrm rot="5400000">
            <a:off x="8705504" y="958046"/>
            <a:ext cx="116377" cy="368669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右中括号 17">
            <a:extLst>
              <a:ext uri="{FF2B5EF4-FFF2-40B4-BE49-F238E27FC236}">
                <a16:creationId xmlns:a16="http://schemas.microsoft.com/office/drawing/2014/main" id="{A02C3FA7-5AFB-31D9-8A47-362198EA0DD4}"/>
              </a:ext>
            </a:extLst>
          </p:cNvPr>
          <p:cNvSpPr/>
          <p:nvPr/>
        </p:nvSpPr>
        <p:spPr>
          <a:xfrm rot="10800000">
            <a:off x="7951816" y="4802996"/>
            <a:ext cx="86591" cy="137783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任意形状 18">
            <a:extLst>
              <a:ext uri="{FF2B5EF4-FFF2-40B4-BE49-F238E27FC236}">
                <a16:creationId xmlns:a16="http://schemas.microsoft.com/office/drawing/2014/main" id="{F3A43358-A68F-DAA6-2668-97F3794C8C77}"/>
              </a:ext>
            </a:extLst>
          </p:cNvPr>
          <p:cNvSpPr/>
          <p:nvPr/>
        </p:nvSpPr>
        <p:spPr>
          <a:xfrm>
            <a:off x="6847001" y="2867891"/>
            <a:ext cx="1942508" cy="2635134"/>
          </a:xfrm>
          <a:custGeom>
            <a:avLst/>
            <a:gdLst>
              <a:gd name="connsiteX0" fmla="*/ 1939552 w 1939552"/>
              <a:gd name="connsiteY0" fmla="*/ 0 h 2635134"/>
              <a:gd name="connsiteX1" fmla="*/ 19312 w 1939552"/>
              <a:gd name="connsiteY1" fmla="*/ 1421476 h 2635134"/>
              <a:gd name="connsiteX2" fmla="*/ 1116592 w 1939552"/>
              <a:gd name="connsiteY2" fmla="*/ 2635134 h 2635134"/>
              <a:gd name="connsiteX0" fmla="*/ 1939552 w 1939552"/>
              <a:gd name="connsiteY0" fmla="*/ 0 h 2635134"/>
              <a:gd name="connsiteX1" fmla="*/ 1690170 w 1939552"/>
              <a:gd name="connsiteY1" fmla="*/ 947651 h 2635134"/>
              <a:gd name="connsiteX2" fmla="*/ 19312 w 1939552"/>
              <a:gd name="connsiteY2" fmla="*/ 1421476 h 2635134"/>
              <a:gd name="connsiteX3" fmla="*/ 1116592 w 1939552"/>
              <a:gd name="connsiteY3" fmla="*/ 2635134 h 2635134"/>
              <a:gd name="connsiteX0" fmla="*/ 1939552 w 1942508"/>
              <a:gd name="connsiteY0" fmla="*/ 0 h 2635134"/>
              <a:gd name="connsiteX1" fmla="*/ 1690170 w 1942508"/>
              <a:gd name="connsiteY1" fmla="*/ 947651 h 2635134"/>
              <a:gd name="connsiteX2" fmla="*/ 19312 w 1942508"/>
              <a:gd name="connsiteY2" fmla="*/ 1421476 h 2635134"/>
              <a:gd name="connsiteX3" fmla="*/ 1116592 w 1942508"/>
              <a:gd name="connsiteY3" fmla="*/ 2635134 h 2635134"/>
            </a:gdLst>
            <a:ahLst/>
            <a:cxnLst>
              <a:cxn ang="0">
                <a:pos x="connsiteX0" y="connsiteY0"/>
              </a:cxn>
              <a:cxn ang="0">
                <a:pos x="connsiteX1" y="connsiteY1"/>
              </a:cxn>
              <a:cxn ang="0">
                <a:pos x="connsiteX2" y="connsiteY2"/>
              </a:cxn>
              <a:cxn ang="0">
                <a:pos x="connsiteX3" y="connsiteY3"/>
              </a:cxn>
            </a:cxnLst>
            <a:rect l="l" t="t" r="r" b="b"/>
            <a:pathLst>
              <a:path w="1942508" h="2635134">
                <a:moveTo>
                  <a:pt x="1939552" y="0"/>
                </a:moveTo>
                <a:cubicBezTo>
                  <a:pt x="1931239" y="196735"/>
                  <a:pt x="2010210" y="710738"/>
                  <a:pt x="1690170" y="947651"/>
                </a:cubicBezTo>
                <a:cubicBezTo>
                  <a:pt x="1370130" y="1184564"/>
                  <a:pt x="15156" y="1062643"/>
                  <a:pt x="19312" y="1421476"/>
                </a:cubicBezTo>
                <a:cubicBezTo>
                  <a:pt x="-117848" y="1860665"/>
                  <a:pt x="499372" y="2247899"/>
                  <a:pt x="1116592" y="263513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E8FF0FFF-3EFA-CBCD-1BB3-3A95D56C6F44}"/>
              </a:ext>
            </a:extLst>
          </p:cNvPr>
          <p:cNvPicPr>
            <a:picLocks noChangeAspect="1"/>
          </p:cNvPicPr>
          <p:nvPr/>
        </p:nvPicPr>
        <p:blipFill>
          <a:blip r:embed="rId3"/>
          <a:stretch>
            <a:fillRect/>
          </a:stretch>
        </p:blipFill>
        <p:spPr>
          <a:xfrm>
            <a:off x="1882295" y="6381997"/>
            <a:ext cx="10206497" cy="411921"/>
          </a:xfrm>
          <a:prstGeom prst="rect">
            <a:avLst/>
          </a:prstGeom>
        </p:spPr>
      </p:pic>
      <p:sp>
        <p:nvSpPr>
          <p:cNvPr id="7" name="矩形 6">
            <a:extLst>
              <a:ext uri="{FF2B5EF4-FFF2-40B4-BE49-F238E27FC236}">
                <a16:creationId xmlns:a16="http://schemas.microsoft.com/office/drawing/2014/main" id="{5CD1FD77-8DC3-7A12-294F-61D9927B0540}"/>
              </a:ext>
            </a:extLst>
          </p:cNvPr>
          <p:cNvSpPr/>
          <p:nvPr/>
        </p:nvSpPr>
        <p:spPr>
          <a:xfrm>
            <a:off x="8789508" y="6382281"/>
            <a:ext cx="3299283" cy="2037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3718028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0B61673-17BA-0AEF-C8DB-61AF547FB29B}"/>
              </a:ext>
            </a:extLst>
          </p:cNvPr>
          <p:cNvGraphicFramePr>
            <a:graphicFrameLocks noGrp="1"/>
          </p:cNvGraphicFramePr>
          <p:nvPr>
            <p:extLst>
              <p:ext uri="{D42A27DB-BD31-4B8C-83A1-F6EECF244321}">
                <p14:modId xmlns:p14="http://schemas.microsoft.com/office/powerpoint/2010/main" val="1959226483"/>
              </p:ext>
            </p:extLst>
          </p:nvPr>
        </p:nvGraphicFramePr>
        <p:xfrm>
          <a:off x="788194" y="37407"/>
          <a:ext cx="4773020" cy="678318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900">
                          <a:solidFill>
                            <a:srgbClr val="CF8E6D"/>
                          </a:solidFill>
                          <a:effectLst/>
                        </a:rPr>
                        <a:t>class </a:t>
                      </a:r>
                      <a:r>
                        <a:rPr lang="en-US" altLang="zh-CN" sz="900">
                          <a:solidFill>
                            <a:srgbClr val="BCBEC4"/>
                          </a:solidFill>
                          <a:effectLst/>
                        </a:rPr>
                        <a:t>RTMovieCrawler(scrapy.Spider):</a:t>
                      </a:r>
                      <a:br>
                        <a:rPr lang="en-US" altLang="zh-CN" sz="900">
                          <a:solidFill>
                            <a:srgbClr val="BCBEC4"/>
                          </a:solidFill>
                          <a:effectLst/>
                        </a:rPr>
                      </a:br>
                      <a:r>
                        <a:rPr lang="en-US" altLang="zh-CN" sz="900">
                          <a:solidFill>
                            <a:srgbClr val="BCBEC4"/>
                          </a:solidFill>
                          <a:effectLst/>
                        </a:rPr>
                        <a:t>    name = </a:t>
                      </a:r>
                      <a:r>
                        <a:rPr lang="en-US" altLang="zh-CN" sz="900">
                          <a:solidFill>
                            <a:srgbClr val="6AAB73"/>
                          </a:solidFill>
                          <a:effectLst/>
                        </a:rPr>
                        <a:t>'Rotten Tomatoes'</a:t>
                      </a:r>
                      <a:br>
                        <a:rPr lang="en-US" altLang="zh-CN" sz="900">
                          <a:solidFill>
                            <a:srgbClr val="6AAB73"/>
                          </a:solidFill>
                          <a:effectLst/>
                        </a:rPr>
                      </a:br>
                      <a:r>
                        <a:rPr lang="en-US" altLang="zh-CN" sz="900">
                          <a:solidFill>
                            <a:srgbClr val="6AAB73"/>
                          </a:solidFill>
                          <a:effectLst/>
                        </a:rPr>
                        <a:t>    </a:t>
                      </a:r>
                      <a:r>
                        <a:rPr lang="en-US" altLang="zh-CN" sz="900">
                          <a:solidFill>
                            <a:srgbClr val="BCBEC4"/>
                          </a:solidFill>
                          <a:effectLst/>
                        </a:rPr>
                        <a:t>allowed_domains = [</a:t>
                      </a:r>
                      <a:r>
                        <a:rPr lang="en-US" altLang="zh-CN" sz="900">
                          <a:solidFill>
                            <a:srgbClr val="6AAB73"/>
                          </a:solidFill>
                          <a:effectLst/>
                        </a:rPr>
                        <a:t>'rottentomatoes.com'</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start_urls = [</a:t>
                      </a:r>
                      <a:r>
                        <a:rPr lang="en-US" altLang="zh-CN" sz="900">
                          <a:solidFill>
                            <a:srgbClr val="6AAB73"/>
                          </a:solidFill>
                          <a:effectLst/>
                        </a:rPr>
                        <a:t>"https://www.rottentomatoes.com/browse/movies_at_home/sort:popular?page=21"</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is_terminal_beautiful = </a:t>
                      </a:r>
                      <a:r>
                        <a:rPr lang="en-US" altLang="zh-CN" sz="900">
                          <a:solidFill>
                            <a:srgbClr val="CF8E6D"/>
                          </a:solidFill>
                          <a:effectLst/>
                        </a:rPr>
                        <a:t>True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custom_settings = {</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Terminal settings: Ignore some warnings and logs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'LOG_LEVEL'</a:t>
                      </a:r>
                      <a:r>
                        <a:rPr lang="en-US" altLang="zh-CN" sz="900">
                          <a:solidFill>
                            <a:srgbClr val="BCBEC4"/>
                          </a:solidFill>
                          <a:effectLst/>
                        </a:rPr>
                        <a:t>: logging.CRITICAL </a:t>
                      </a:r>
                      <a:r>
                        <a:rPr lang="en-US" altLang="zh-CN" sz="900">
                          <a:solidFill>
                            <a:srgbClr val="CF8E6D"/>
                          </a:solidFill>
                          <a:effectLst/>
                        </a:rPr>
                        <a:t>if </a:t>
                      </a:r>
                      <a:r>
                        <a:rPr lang="en-US" altLang="zh-CN" sz="900">
                          <a:solidFill>
                            <a:srgbClr val="BCBEC4"/>
                          </a:solidFill>
                          <a:effectLst/>
                        </a:rPr>
                        <a:t>is_terminal_beautiful </a:t>
                      </a:r>
                      <a:r>
                        <a:rPr lang="en-US" altLang="zh-CN" sz="900">
                          <a:solidFill>
                            <a:srgbClr val="CF8E6D"/>
                          </a:solidFill>
                          <a:effectLst/>
                        </a:rPr>
                        <a:t>is True else </a:t>
                      </a:r>
                      <a:r>
                        <a:rPr lang="en-US" altLang="zh-CN" sz="900">
                          <a:solidFill>
                            <a:srgbClr val="BCBEC4"/>
                          </a:solidFill>
                          <a:effectLst/>
                        </a:rPr>
                        <a:t>logging.ERROR,</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'REQUEST_FINGERPRINTER_IMPLEMENTATION'</a:t>
                      </a:r>
                      <a:r>
                        <a:rPr lang="en-US" altLang="zh-CN" sz="900">
                          <a:solidFill>
                            <a:srgbClr val="BCBEC4"/>
                          </a:solidFill>
                          <a:effectLst/>
                        </a:rPr>
                        <a:t>: </a:t>
                      </a:r>
                      <a:r>
                        <a:rPr lang="en-US" altLang="zh-CN" sz="900">
                          <a:solidFill>
                            <a:srgbClr val="6AAB73"/>
                          </a:solidFill>
                          <a:effectLst/>
                        </a:rPr>
                        <a:t>'2.7'</a:t>
                      </a:r>
                      <a:r>
                        <a:rPr lang="en-US" altLang="zh-CN" sz="900">
                          <a:solidFill>
                            <a:srgbClr val="BCBEC4"/>
                          </a:solidFill>
                          <a:effectLst/>
                        </a:rPr>
                        <a: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Local settings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'LANG'</a:t>
                      </a:r>
                      <a:r>
                        <a:rPr lang="en-US" altLang="zh-CN" sz="900">
                          <a:solidFill>
                            <a:srgbClr val="BCBEC4"/>
                          </a:solidFill>
                          <a:effectLst/>
                        </a:rPr>
                        <a:t>: </a:t>
                      </a:r>
                      <a:r>
                        <a:rPr lang="en-US" altLang="zh-CN" sz="900">
                          <a:solidFill>
                            <a:srgbClr val="6AAB73"/>
                          </a:solidFill>
                          <a:effectLst/>
                        </a:rPr>
                        <a:t>'EN'</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'USE_EXACT_VALUES'</a:t>
                      </a:r>
                      <a:r>
                        <a:rPr lang="en-US" altLang="zh-CN" sz="900">
                          <a:solidFill>
                            <a:srgbClr val="BCBEC4"/>
                          </a:solidFill>
                          <a:effectLst/>
                        </a:rPr>
                        <a:t>: </a:t>
                      </a:r>
                      <a:r>
                        <a:rPr lang="en-US" altLang="zh-CN" sz="900">
                          <a:solidFill>
                            <a:srgbClr val="CF8E6D"/>
                          </a:solidFill>
                          <a:effectLst/>
                        </a:rPr>
                        <a:t>True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'SAVE_DATA'</a:t>
                      </a:r>
                      <a:r>
                        <a:rPr lang="en-US" altLang="zh-CN" sz="900">
                          <a:solidFill>
                            <a:srgbClr val="BCBEC4"/>
                          </a:solidFill>
                          <a:effectLst/>
                        </a:rPr>
                        <a:t>: </a:t>
                      </a:r>
                      <a:r>
                        <a:rPr lang="en-US" altLang="zh-CN" sz="900">
                          <a:solidFill>
                            <a:srgbClr val="CF8E6D"/>
                          </a:solidFill>
                          <a:effectLst/>
                        </a:rPr>
                        <a:t>False</a:t>
                      </a:r>
                      <a:r>
                        <a:rPr lang="en-US" altLang="zh-CN" sz="900">
                          <a:solidFill>
                            <a:srgbClr val="BCBEC4"/>
                          </a:solidFill>
                          <a:effectLst/>
                        </a:rPr>
                        <a:t>,     </a:t>
                      </a:r>
                      <a:r>
                        <a:rPr lang="en-US" altLang="zh-CN" sz="900">
                          <a:solidFill>
                            <a:srgbClr val="7A7E85"/>
                          </a:solidFill>
                          <a:effectLst/>
                        </a:rPr>
                        <a:t># Don't alter</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'ROUND_LEVEL'</a:t>
                      </a:r>
                      <a:r>
                        <a:rPr lang="en-US" altLang="zh-CN" sz="900">
                          <a:solidFill>
                            <a:srgbClr val="BCBEC4"/>
                          </a:solidFill>
                          <a:effectLst/>
                        </a:rPr>
                        <a:t>: </a:t>
                      </a:r>
                      <a:r>
                        <a:rPr lang="en-US" altLang="zh-CN" sz="900">
                          <a:solidFill>
                            <a:srgbClr val="2AACB8"/>
                          </a:solidFill>
                          <a:effectLst/>
                        </a:rPr>
                        <a:t>3</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These aren't really useful yet...</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movie_data = []</a:t>
                      </a:r>
                      <a:br>
                        <a:rPr lang="en-US" altLang="zh-CN" sz="900">
                          <a:solidFill>
                            <a:srgbClr val="BCBEC4"/>
                          </a:solidFill>
                          <a:effectLst/>
                        </a:rPr>
                      </a:br>
                      <a:r>
                        <a:rPr lang="en-US" altLang="zh-CN" sz="900">
                          <a:solidFill>
                            <a:srgbClr val="BCBEC4"/>
                          </a:solidFill>
                          <a:effectLst/>
                        </a:rPr>
                        <a:t>    article_start_urls = []</a:t>
                      </a:r>
                      <a:br>
                        <a:rPr lang="en-US" altLang="zh-CN" sz="900">
                          <a:solidFill>
                            <a:srgbClr val="BCBEC4"/>
                          </a:solidFill>
                          <a:effectLst/>
                        </a:rPr>
                      </a:br>
                      <a:r>
                        <a:rPr lang="en-US" altLang="zh-CN" sz="900">
                          <a:solidFill>
                            <a:srgbClr val="BCBEC4"/>
                          </a:solidFill>
                          <a:effectLst/>
                        </a:rPr>
                        <a:t>    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r>
                        <a:rPr lang="en-US" altLang="zh-CN" sz="900">
                          <a:solidFill>
                            <a:srgbClr val="2AACB8"/>
                          </a:solidFill>
                          <a:effectLst/>
                        </a:rPr>
                        <a:t>    </a:t>
                      </a:r>
                      <a:r>
                        <a:rPr lang="en-US" altLang="zh-CN" sz="900">
                          <a:solidFill>
                            <a:srgbClr val="CF8E6D"/>
                          </a:solidFill>
                          <a:effectLst/>
                        </a:rPr>
                        <a:t>def </a:t>
                      </a:r>
                      <a:r>
                        <a:rPr lang="en-US" altLang="zh-CN" sz="900">
                          <a:solidFill>
                            <a:srgbClr val="56A8F5"/>
                          </a:solidFill>
                          <a:effectLst/>
                        </a:rPr>
                        <a:t>parse</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 response):</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Entire movie grid</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movie_list = response.xpath(</a:t>
                      </a:r>
                      <a:r>
                        <a:rPr lang="en-US" altLang="zh-CN" sz="900">
                          <a:solidFill>
                            <a:srgbClr val="6AAB73"/>
                          </a:solidFill>
                          <a:effectLst/>
                        </a:rPr>
                        <a:t>"//div[@class='flex-container']"</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for </a:t>
                      </a:r>
                      <a:r>
                        <a:rPr lang="en-US" altLang="zh-CN" sz="900">
                          <a:solidFill>
                            <a:srgbClr val="BCBEC4"/>
                          </a:solidFill>
                          <a:effectLst/>
                        </a:rPr>
                        <a:t>movie </a:t>
                      </a:r>
                      <a:r>
                        <a:rPr lang="en-US" altLang="zh-CN" sz="900">
                          <a:solidFill>
                            <a:srgbClr val="CF8E6D"/>
                          </a:solidFill>
                          <a:effectLst/>
                        </a:rPr>
                        <a:t>in </a:t>
                      </a:r>
                      <a:r>
                        <a:rPr lang="en-US" altLang="zh-CN" sz="900">
                          <a:solidFill>
                            <a:srgbClr val="BCBEC4"/>
                          </a:solidFill>
                          <a:effectLst/>
                        </a:rPr>
                        <a:t>movie_list: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Father element: Overall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score_container = movie.xpath(</a:t>
                      </a:r>
                      <a:r>
                        <a:rPr lang="en-US" altLang="zh-CN" sz="900">
                          <a:solidFill>
                            <a:srgbClr val="6AAB73"/>
                          </a:solidFill>
                          <a:effectLst/>
                        </a:rPr>
                        <a:t>".//a[@data-track='scores']"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score_link = score_container.xpath(</a:t>
                      </a:r>
                      <a:r>
                        <a:rPr lang="en-US" altLang="zh-CN" sz="900">
                          <a:solidFill>
                            <a:srgbClr val="6AAB73"/>
                          </a:solidFill>
                          <a:effectLst/>
                        </a:rPr>
                        <a:t>"@href"</a:t>
                      </a:r>
                      <a:r>
                        <a:rPr lang="en-US" altLang="zh-CN" sz="900">
                          <a:solidFill>
                            <a:srgbClr val="BCBEC4"/>
                          </a:solidFill>
                          <a:effectLst/>
                        </a:rPr>
                        <a:t>).get()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Title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movie_title = score_container.xpath(</a:t>
                      </a:r>
                      <a:r>
                        <a:rPr lang="en-US" altLang="zh-CN" sz="900">
                          <a:solidFill>
                            <a:srgbClr val="6AAB73"/>
                          </a:solidFill>
                          <a:effectLst/>
                        </a:rPr>
                        <a:t>".//span[@class='p--small']/text()"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Guardian method. Don't get useless message</a:t>
                      </a:r>
                      <a:br>
                        <a:rPr lang="en-US" altLang="zh-CN" sz="900">
                          <a:solidFill>
                            <a:srgbClr val="7A7E85"/>
                          </a:solidFill>
                          <a:effectLst/>
                        </a:rPr>
                      </a:br>
                      <a:r>
                        <a:rPr lang="en-US" altLang="zh-CN" sz="900">
                          <a:solidFill>
                            <a:srgbClr val="7A7E85"/>
                          </a:solidFill>
                          <a:effectLst/>
                        </a:rPr>
                        <a:t>            </a:t>
                      </a:r>
                      <a:r>
                        <a:rPr lang="en-US" altLang="zh-CN" sz="900">
                          <a:solidFill>
                            <a:srgbClr val="CF8E6D"/>
                          </a:solidFill>
                          <a:effectLst/>
                        </a:rPr>
                        <a:t>if </a:t>
                      </a:r>
                      <a:r>
                        <a:rPr lang="en-US" altLang="zh-CN" sz="900">
                          <a:solidFill>
                            <a:srgbClr val="BCBEC4"/>
                          </a:solidFill>
                          <a:effectLst/>
                        </a:rPr>
                        <a:t>movie_title </a:t>
                      </a:r>
                      <a:r>
                        <a:rPr lang="en-US" altLang="zh-CN" sz="900">
                          <a:solidFill>
                            <a:srgbClr val="CF8E6D"/>
                          </a:solidFill>
                          <a:effectLst/>
                        </a:rPr>
                        <a:t>is None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continue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movie_title = re.sub(</a:t>
                      </a:r>
                      <a:r>
                        <a:rPr lang="en-US" altLang="zh-CN" sz="900">
                          <a:solidFill>
                            <a:srgbClr val="6AAB73"/>
                          </a:solidFill>
                          <a:effectLst/>
                        </a:rPr>
                        <a:t>r"\n|\s"</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 movie_title)      </a:t>
                      </a:r>
                      <a:r>
                        <a:rPr lang="en-US" altLang="zh-CN" sz="900">
                          <a:solidFill>
                            <a:srgbClr val="7A7E85"/>
                          </a:solidFill>
                          <a:effectLst/>
                        </a:rPr>
                        <a:t># In fact the movie title from rt is kinda sussy</a:t>
                      </a:r>
                      <a:br>
                        <a:rPr lang="en-US" altLang="zh-CN" sz="900">
                          <a:solidFill>
                            <a:srgbClr val="7A7E85"/>
                          </a:solidFill>
                          <a:effectLst/>
                        </a:rPr>
                      </a:br>
                      <a:br>
                        <a:rPr lang="en-US" altLang="zh-CN" sz="900">
                          <a:solidFill>
                            <a:srgbClr val="7A7E85"/>
                          </a:solidFill>
                          <a:effectLst/>
                        </a:rPr>
                      </a:br>
                      <a:r>
                        <a:rPr lang="en-US" altLang="zh-CN" sz="900">
                          <a:solidFill>
                            <a:srgbClr val="7A7E85"/>
                          </a:solidFill>
                          <a:effectLst/>
                        </a:rPr>
                        <a:t>            # Stream time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stream_time = score_container.xpath(</a:t>
                      </a:r>
                      <a:r>
                        <a:rPr lang="en-US" altLang="zh-CN" sz="900">
                          <a:solidFill>
                            <a:srgbClr val="6AAB73"/>
                          </a:solidFill>
                          <a:effectLst/>
                        </a:rPr>
                        <a:t>".//span[@class='smaller']/text()"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stream_time = re.sub(</a:t>
                      </a:r>
                      <a:r>
                        <a:rPr lang="en-US" altLang="zh-CN" sz="900">
                          <a:solidFill>
                            <a:srgbClr val="6AAB73"/>
                          </a:solidFill>
                          <a:effectLst/>
                        </a:rPr>
                        <a:t>r"\n|\s|Streaming"</a:t>
                      </a:r>
                      <a:r>
                        <a:rPr lang="en-US" altLang="zh-CN" sz="900">
                          <a:solidFill>
                            <a:srgbClr val="BCBEC4"/>
                          </a:solidFill>
                          <a:effectLst/>
                        </a:rPr>
                        <a:t>, </a:t>
                      </a:r>
                      <a:r>
                        <a:rPr lang="en-US" altLang="zh-CN" sz="900">
                          <a:solidFill>
                            <a:srgbClr val="6AAB73"/>
                          </a:solidFill>
                          <a:effectLst/>
                        </a:rPr>
                        <a:t>""</a:t>
                      </a:r>
                      <a:r>
                        <a:rPr lang="en-US" altLang="zh-CN" sz="900">
                          <a:solidFill>
                            <a:srgbClr val="BCBEC4"/>
                          </a:solidFill>
                          <a:effectLst/>
                        </a:rPr>
                        <a:t>, stream_time)</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Overall score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evaluation_scores = score_container.xpath(</a:t>
                      </a:r>
                      <a:r>
                        <a:rPr lang="en-US" altLang="zh-CN" sz="900">
                          <a:solidFill>
                            <a:srgbClr val="6AAB73"/>
                          </a:solidFill>
                          <a:effectLst/>
                        </a:rPr>
                        <a:t>".//score-pairs-deprecated"</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Four important scores</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aud_sentiment = evaluation_scores.xpath(</a:t>
                      </a:r>
                      <a:r>
                        <a:rPr lang="en-US" altLang="zh-CN" sz="900">
                          <a:solidFill>
                            <a:srgbClr val="6AAB73"/>
                          </a:solidFill>
                          <a:effectLst/>
                        </a:rPr>
                        <a:t>"@audiencesentiment"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aud_score = evaluation_scores.xpath(</a:t>
                      </a:r>
                      <a:r>
                        <a:rPr lang="en-US" altLang="zh-CN" sz="900">
                          <a:solidFill>
                            <a:srgbClr val="6AAB73"/>
                          </a:solidFill>
                          <a:effectLst/>
                        </a:rPr>
                        <a:t>"@audiencescore"</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critics_sentiment = evaluation_scores.xpath(</a:t>
                      </a:r>
                      <a:r>
                        <a:rPr lang="en-US" altLang="zh-CN" sz="900">
                          <a:solidFill>
                            <a:srgbClr val="6AAB73"/>
                          </a:solidFill>
                          <a:effectLst/>
                        </a:rPr>
                        <a:t>"@criticssentiment"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critics_score = evaluation_scores.xpath(</a:t>
                      </a:r>
                      <a:r>
                        <a:rPr lang="en-US" altLang="zh-CN" sz="900">
                          <a:solidFill>
                            <a:srgbClr val="6AAB73"/>
                          </a:solidFill>
                          <a:effectLst/>
                        </a:rPr>
                        <a:t>"@criticsscore"</a:t>
                      </a:r>
                      <a:r>
                        <a:rPr lang="en-US" altLang="zh-CN" sz="900">
                          <a:solidFill>
                            <a:srgbClr val="BCBEC4"/>
                          </a:solidFill>
                          <a:effectLst/>
                        </a:rPr>
                        <a:t>).get()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762E2274-7AF4-B78F-92E9-77F9072EF0E0}"/>
              </a:ext>
            </a:extLst>
          </p:cNvPr>
          <p:cNvGraphicFramePr>
            <a:graphicFrameLocks noGrp="1"/>
          </p:cNvGraphicFramePr>
          <p:nvPr>
            <p:extLst>
              <p:ext uri="{D42A27DB-BD31-4B8C-83A1-F6EECF244321}">
                <p14:modId xmlns:p14="http://schemas.microsoft.com/office/powerpoint/2010/main" val="1878522810"/>
              </p:ext>
            </p:extLst>
          </p:nvPr>
        </p:nvGraphicFramePr>
        <p:xfrm>
          <a:off x="6630788" y="29094"/>
          <a:ext cx="4538750" cy="6783185"/>
        </p:xfrm>
        <a:graphic>
          <a:graphicData uri="http://schemas.openxmlformats.org/drawingml/2006/table">
            <a:tbl>
              <a:tblPr firstRow="1" firstCol="1" bandRow="1"/>
              <a:tblGrid>
                <a:gridCol w="4538750">
                  <a:extLst>
                    <a:ext uri="{9D8B030D-6E8A-4147-A177-3AD203B41FA5}">
                      <a16:colId xmlns:a16="http://schemas.microsoft.com/office/drawing/2014/main" val="1603044771"/>
                    </a:ext>
                  </a:extLst>
                </a:gridCol>
              </a:tblGrid>
              <a:tr h="203622">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6579563">
                <a:tc>
                  <a:txBody>
                    <a:bodyPr/>
                    <a:lstStyle/>
                    <a:p>
                      <a:r>
                        <a:rPr lang="zh-CN" altLang="en-US" sz="900">
                          <a:solidFill>
                            <a:srgbClr val="7A7E85"/>
                          </a:solidFill>
                          <a:effectLst/>
                        </a:rPr>
                        <a:t>           </a:t>
                      </a:r>
                      <a:r>
                        <a:rPr lang="en-US" altLang="zh-CN" sz="900">
                          <a:solidFill>
                            <a:srgbClr val="7A7E85"/>
                          </a:solidFill>
                          <a:effectLst/>
                        </a:rPr>
                        <a:t># Processing data</a:t>
                      </a:r>
                      <a:br>
                        <a:rPr lang="en-US" altLang="zh-CN" sz="900">
                          <a:solidFill>
                            <a:srgbClr val="7A7E85"/>
                          </a:solidFill>
                          <a:effectLst/>
                        </a:rPr>
                      </a:br>
                      <a:r>
                        <a:rPr lang="en-US" altLang="zh-CN" sz="900">
                          <a:solidFill>
                            <a:srgbClr val="7A7E85"/>
                          </a:solidFill>
                          <a:effectLst/>
                        </a:rPr>
                        <a:t>            # Change negative/positive to binary expressions, which is a lot easier to cope with</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bin_aud_sentiment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aud_sentiment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bin_critics_sentiment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critics_sentiment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data = {</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a:t>
                      </a:r>
                      <a:r>
                        <a:rPr lang="en-US" altLang="zh-CN" sz="900">
                          <a:solidFill>
                            <a:srgbClr val="BCBEC4"/>
                          </a:solidFill>
                          <a:effectLst/>
                        </a:rPr>
                        <a:t>: movie_title,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"stream_time"</a:t>
                      </a:r>
                      <a:r>
                        <a:rPr lang="en-US" altLang="zh-CN" sz="900">
                          <a:solidFill>
                            <a:srgbClr val="BCBEC4"/>
                          </a:solidFill>
                          <a:effectLst/>
                        </a:rPr>
                        <a:t>: stream_time,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a:t>
                      </a:r>
                      <a:r>
                        <a:rPr lang="en-US" altLang="zh-CN" sz="900">
                          <a:solidFill>
                            <a:srgbClr val="BCBEC4"/>
                          </a:solidFill>
                          <a:effectLst/>
                        </a:rPr>
                        <a:t>: score_link,</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a:t>
                      </a:r>
                      <a:r>
                        <a:rPr lang="en-US" altLang="zh-CN" sz="900">
                          <a:solidFill>
                            <a:srgbClr val="BCBEC4"/>
                          </a:solidFill>
                          <a:effectLst/>
                        </a:rPr>
                        <a:t>: aud_score,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a:t>
                      </a:r>
                      <a:r>
                        <a:rPr lang="en-US" altLang="zh-CN" sz="900">
                          <a:solidFill>
                            <a:srgbClr val="BCBEC4"/>
                          </a:solidFill>
                          <a:effectLst/>
                        </a:rPr>
                        <a:t>: bin_aud_sentiment,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a:t>
                      </a:r>
                      <a:r>
                        <a:rPr lang="en-US" altLang="zh-CN" sz="900">
                          <a:solidFill>
                            <a:srgbClr val="BCBEC4"/>
                          </a:solidFill>
                          <a:effectLst/>
                        </a:rPr>
                        <a:t>: bin_critics_sentiment,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Append movie data... not</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.movie_data.append(data)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Store the data in a new Excel file</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.start_urls.append(</a:t>
                      </a:r>
                      <a:r>
                        <a:rPr lang="en-US" altLang="zh-CN" sz="900">
                          <a:solidFill>
                            <a:srgbClr val="6AAB73"/>
                          </a:solidFill>
                          <a:effectLst/>
                        </a:rPr>
                        <a:t>"https://www.rottentomatoes.com/" </a:t>
                      </a:r>
                      <a:r>
                        <a:rPr lang="en-US" altLang="zh-CN" sz="900">
                          <a:solidFill>
                            <a:srgbClr val="BCBEC4"/>
                          </a:solidFill>
                          <a:effectLst/>
                        </a:rPr>
                        <a:t>+ data[</a:t>
                      </a:r>
                      <a:r>
                        <a:rPr lang="en-US" altLang="zh-CN" sz="900">
                          <a:solidFill>
                            <a:srgbClr val="6AAB73"/>
                          </a:solidFill>
                          <a:effectLst/>
                        </a:rPr>
                        <a:t>'link'</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if </a:t>
                      </a:r>
                      <a:r>
                        <a:rPr lang="en-US" altLang="zh-CN" sz="900">
                          <a:solidFill>
                            <a:srgbClr val="94558D"/>
                          </a:solidFill>
                          <a:effectLst/>
                        </a:rPr>
                        <a:t>self</a:t>
                      </a:r>
                      <a:r>
                        <a:rPr lang="en-US" altLang="zh-CN" sz="900">
                          <a:solidFill>
                            <a:srgbClr val="BCBEC4"/>
                          </a:solidFill>
                          <a:effectLst/>
                        </a:rPr>
                        <a:t>.custom_settings[</a:t>
                      </a:r>
                      <a:r>
                        <a:rPr lang="en-US" altLang="zh-CN" sz="900">
                          <a:solidFill>
                            <a:srgbClr val="6AAB73"/>
                          </a:solidFill>
                          <a:effectLst/>
                        </a:rPr>
                        <a:t>'SAVE_DATA'</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__save_data__.save_data_to_excel(data)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Print beautiful data in console :)</a:t>
                      </a:r>
                      <a:br>
                        <a:rPr lang="en-US" altLang="zh-CN" sz="900">
                          <a:solidFill>
                            <a:srgbClr val="7A7E85"/>
                          </a:solidFill>
                          <a:effectLst/>
                        </a:rPr>
                      </a:br>
                      <a:r>
                        <a:rPr lang="en-US" altLang="zh-CN" sz="900">
                          <a:solidFill>
                            <a:srgbClr val="7A7E85"/>
                          </a:solidFill>
                          <a:effectLst/>
                        </a:rPr>
                        <a:t>            </a:t>
                      </a:r>
                      <a:r>
                        <a:rPr lang="en-US" altLang="zh-CN" sz="900">
                          <a:solidFill>
                            <a:srgbClr val="8888C6"/>
                          </a:solidFill>
                          <a:effectLst/>
                        </a:rPr>
                        <a:t>print</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print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str</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.index)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 " </a:t>
                      </a:r>
                      <a:r>
                        <a:rPr lang="en-US" altLang="zh-CN" sz="900">
                          <a:solidFill>
                            <a:srgbClr val="BCBEC4"/>
                          </a:solidFill>
                          <a:effectLst/>
                        </a:rPr>
                        <a:t>+ movie_title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 time: " </a:t>
                      </a:r>
                      <a:r>
                        <a:rPr lang="en-US" altLang="zh-CN" sz="900">
                          <a:solidFill>
                            <a:srgbClr val="BCBEC4"/>
                          </a:solidFill>
                          <a:effectLst/>
                        </a:rPr>
                        <a:t>+ stream_time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 </a:t>
                      </a:r>
                      <a:r>
                        <a:rPr lang="en-US" altLang="zh-CN" sz="900">
                          <a:solidFill>
                            <a:srgbClr val="BCBEC4"/>
                          </a:solidFill>
                          <a:effectLst/>
                        </a:rPr>
                        <a:t>+ score_link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 " </a:t>
                      </a:r>
                      <a:r>
                        <a:rPr lang="en-US" altLang="zh-CN" sz="900">
                          <a:solidFill>
                            <a:srgbClr val="BCBEC4"/>
                          </a:solidFill>
                          <a:effectLst/>
                        </a:rPr>
                        <a:t>+ aud_sentiment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 " </a:t>
                      </a:r>
                      <a:r>
                        <a:rPr lang="en-US" altLang="zh-CN" sz="900">
                          <a:solidFill>
                            <a:srgbClr val="BCBEC4"/>
                          </a:solidFill>
                          <a:effectLst/>
                        </a:rPr>
                        <a:t>+ aud_score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 " </a:t>
                      </a:r>
                      <a:r>
                        <a:rPr lang="en-US" altLang="zh-CN" sz="900">
                          <a:solidFill>
                            <a:srgbClr val="BCBEC4"/>
                          </a:solidFill>
                          <a:effectLst/>
                        </a:rPr>
                        <a:t>+ critics_sentiment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 " </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This thread is async so I have to do this to omit race conditions</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br>
                        <a:rPr lang="en-US" altLang="zh-CN" sz="900">
                          <a:solidFill>
                            <a:srgbClr val="2AACB8"/>
                          </a:solidFill>
                          <a:effectLst/>
                        </a:rPr>
                      </a:br>
                      <a:r>
                        <a:rPr lang="en-US" altLang="zh-CN" sz="900">
                          <a:solidFill>
                            <a:srgbClr val="CF8E6D"/>
                          </a:solidFill>
                          <a:effectLst/>
                        </a:rPr>
                        <a:t>def </a:t>
                      </a:r>
                      <a:r>
                        <a:rPr lang="en-US" altLang="zh-CN" sz="900">
                          <a:solidFill>
                            <a:srgbClr val="56A8F5"/>
                          </a:solidFill>
                          <a:effectLst/>
                        </a:rPr>
                        <a:t>run_process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process = CrawlerProcess()</a:t>
                      </a:r>
                      <a:br>
                        <a:rPr lang="en-US" altLang="zh-CN" sz="900">
                          <a:solidFill>
                            <a:srgbClr val="BCBEC4"/>
                          </a:solidFill>
                          <a:effectLst/>
                        </a:rPr>
                      </a:br>
                      <a:r>
                        <a:rPr lang="en-US" altLang="zh-CN" sz="900">
                          <a:solidFill>
                            <a:srgbClr val="BCBEC4"/>
                          </a:solidFill>
                          <a:effectLst/>
                        </a:rPr>
                        <a:t>    process.crawl(RTMovieCrawler)</a:t>
                      </a:r>
                      <a:br>
                        <a:rPr lang="en-US" altLang="zh-CN" sz="900">
                          <a:solidFill>
                            <a:srgbClr val="BCBEC4"/>
                          </a:solidFill>
                          <a:effectLst/>
                        </a:rPr>
                      </a:br>
                      <a:r>
                        <a:rPr lang="en-US" altLang="zh-CN" sz="900">
                          <a:solidFill>
                            <a:srgbClr val="BCBEC4"/>
                          </a:solidFill>
                          <a:effectLst/>
                        </a:rPr>
                        <a:t>    process.start()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run_process()</a:t>
                      </a:r>
                      <a:br>
                        <a:rPr lang="en-US" altLang="zh-CN" sz="900">
                          <a:solidFill>
                            <a:srgbClr val="BCBEC4"/>
                          </a:solidFill>
                          <a:effectLst/>
                        </a:rPr>
                      </a:br>
                      <a:br>
                        <a:rPr lang="en-US" altLang="zh-CN" sz="900">
                          <a:solidFill>
                            <a:srgbClr val="BCBEC4"/>
                          </a:solidFill>
                          <a:effectLst/>
                        </a:rPr>
                      </a:br>
                      <a:endParaRPr lang="en-US" altLang="zh-CN" sz="900">
                        <a:solidFill>
                          <a:srgbClr val="BCBEC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 name="文本框 3">
            <a:extLst>
              <a:ext uri="{FF2B5EF4-FFF2-40B4-BE49-F238E27FC236}">
                <a16:creationId xmlns:a16="http://schemas.microsoft.com/office/drawing/2014/main" id="{0AEC9686-0473-A822-4CAA-61F2BE255452}"/>
              </a:ext>
            </a:extLst>
          </p:cNvPr>
          <p:cNvSpPr txBox="1"/>
          <p:nvPr/>
        </p:nvSpPr>
        <p:spPr>
          <a:xfrm>
            <a:off x="5852160" y="3483033"/>
            <a:ext cx="184731" cy="369332"/>
          </a:xfrm>
          <a:prstGeom prst="rect">
            <a:avLst/>
          </a:prstGeom>
          <a:noFill/>
        </p:spPr>
        <p:txBody>
          <a:bodyPr wrap="none" rtlCol="0">
            <a:spAutoFit/>
          </a:bodyPr>
          <a:lstStyle/>
          <a:p>
            <a:endParaRPr kumimoji="1" lang="zh-CN" altLang="en-US"/>
          </a:p>
        </p:txBody>
      </p:sp>
      <p:sp>
        <p:nvSpPr>
          <p:cNvPr id="5" name="文本框 4">
            <a:extLst>
              <a:ext uri="{FF2B5EF4-FFF2-40B4-BE49-F238E27FC236}">
                <a16:creationId xmlns:a16="http://schemas.microsoft.com/office/drawing/2014/main" id="{F778A27E-FE98-565E-F44B-E561084DA9DD}"/>
              </a:ext>
            </a:extLst>
          </p:cNvPr>
          <p:cNvSpPr txBox="1"/>
          <p:nvPr/>
        </p:nvSpPr>
        <p:spPr>
          <a:xfrm>
            <a:off x="3559056" y="4025956"/>
            <a:ext cx="731162" cy="276999"/>
          </a:xfrm>
          <a:prstGeom prst="rect">
            <a:avLst/>
          </a:prstGeom>
          <a:noFill/>
        </p:spPr>
        <p:txBody>
          <a:bodyPr wrap="none" rtlCol="0">
            <a:spAutoFit/>
          </a:bodyPr>
          <a:lstStyle/>
          <a:p>
            <a:r>
              <a:rPr kumimoji="1" lang="en-US" altLang="zh-CN" sz="1200" b="1">
                <a:solidFill>
                  <a:srgbClr val="FF0000"/>
                </a:solidFill>
              </a:rPr>
              <a:t>Fetch</a:t>
            </a:r>
            <a:r>
              <a:rPr kumimoji="1" lang="zh-CN" altLang="en-US" sz="1200" b="1">
                <a:solidFill>
                  <a:srgbClr val="FF0000"/>
                </a:solidFill>
              </a:rPr>
              <a:t> </a:t>
            </a:r>
            <a:r>
              <a:rPr kumimoji="1" lang="en-US" altLang="zh-CN" sz="1200" b="1">
                <a:solidFill>
                  <a:srgbClr val="FF0000"/>
                </a:solidFill>
              </a:rPr>
              <a:t>url</a:t>
            </a:r>
            <a:endParaRPr kumimoji="1" lang="zh-CN" altLang="en-US" sz="1200" b="1">
              <a:solidFill>
                <a:srgbClr val="FF0000"/>
              </a:solidFill>
            </a:endParaRPr>
          </a:p>
        </p:txBody>
      </p:sp>
      <p:sp>
        <p:nvSpPr>
          <p:cNvPr id="10" name="文本框 9">
            <a:extLst>
              <a:ext uri="{FF2B5EF4-FFF2-40B4-BE49-F238E27FC236}">
                <a16:creationId xmlns:a16="http://schemas.microsoft.com/office/drawing/2014/main" id="{D3EFC780-D44E-D605-D390-939F35521646}"/>
              </a:ext>
            </a:extLst>
          </p:cNvPr>
          <p:cNvSpPr txBox="1"/>
          <p:nvPr/>
        </p:nvSpPr>
        <p:spPr>
          <a:xfrm>
            <a:off x="9285315" y="2048270"/>
            <a:ext cx="1860038" cy="461665"/>
          </a:xfrm>
          <a:prstGeom prst="rect">
            <a:avLst/>
          </a:prstGeom>
          <a:noFill/>
        </p:spPr>
        <p:txBody>
          <a:bodyPr wrap="square" rtlCol="0">
            <a:spAutoFit/>
          </a:bodyPr>
          <a:lstStyle/>
          <a:p>
            <a:r>
              <a:rPr kumimoji="1" lang="en-US" altLang="zh-CN" sz="1200" b="1">
                <a:solidFill>
                  <a:srgbClr val="FF0000"/>
                </a:solidFill>
              </a:rPr>
              <a:t>Encapsulate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a</a:t>
            </a:r>
            <a:r>
              <a:rPr kumimoji="1" lang="zh-CN" altLang="en-US" sz="1200" b="1">
                <a:solidFill>
                  <a:srgbClr val="FF0000"/>
                </a:solidFill>
              </a:rPr>
              <a:t> </a:t>
            </a:r>
            <a:r>
              <a:rPr kumimoji="1" lang="en-US" altLang="zh-CN" sz="1200" b="1">
                <a:solidFill>
                  <a:srgbClr val="FF0000"/>
                </a:solidFill>
              </a:rPr>
              <a:t>dictionary</a:t>
            </a:r>
            <a:endParaRPr kumimoji="1" lang="zh-CN" altLang="en-US" sz="1200" b="1">
              <a:solidFill>
                <a:srgbClr val="FF0000"/>
              </a:solidFill>
            </a:endParaRPr>
          </a:p>
        </p:txBody>
      </p:sp>
      <p:sp>
        <p:nvSpPr>
          <p:cNvPr id="11" name="文本框 10">
            <a:extLst>
              <a:ext uri="{FF2B5EF4-FFF2-40B4-BE49-F238E27FC236}">
                <a16:creationId xmlns:a16="http://schemas.microsoft.com/office/drawing/2014/main" id="{85CAB105-1DC3-3BB8-5A96-2BD8735D91E6}"/>
              </a:ext>
            </a:extLst>
          </p:cNvPr>
          <p:cNvSpPr txBox="1"/>
          <p:nvPr/>
        </p:nvSpPr>
        <p:spPr>
          <a:xfrm>
            <a:off x="9297407" y="2853951"/>
            <a:ext cx="1860038" cy="276999"/>
          </a:xfrm>
          <a:prstGeom prst="rect">
            <a:avLst/>
          </a:prstGeom>
          <a:noFill/>
        </p:spPr>
        <p:txBody>
          <a:bodyPr wrap="square" rtlCol="0">
            <a:spAutoFit/>
          </a:bodyPr>
          <a:lstStyle/>
          <a:p>
            <a:r>
              <a:rPr kumimoji="1" lang="en-US" altLang="zh-CN" sz="1200" b="1">
                <a:solidFill>
                  <a:srgbClr val="FF0000"/>
                </a:solidFill>
              </a:rPr>
              <a:t>Save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excel</a:t>
            </a:r>
            <a:endParaRPr kumimoji="1" lang="zh-CN" altLang="en-US" sz="1200" b="1">
              <a:solidFill>
                <a:srgbClr val="FF0000"/>
              </a:solidFill>
            </a:endParaRPr>
          </a:p>
        </p:txBody>
      </p:sp>
      <p:sp>
        <p:nvSpPr>
          <p:cNvPr id="12" name="矩形 11">
            <a:extLst>
              <a:ext uri="{FF2B5EF4-FFF2-40B4-BE49-F238E27FC236}">
                <a16:creationId xmlns:a16="http://schemas.microsoft.com/office/drawing/2014/main" id="{8022F9F1-2C75-359F-520A-1CCD34BECC89}"/>
              </a:ext>
            </a:extLst>
          </p:cNvPr>
          <p:cNvSpPr/>
          <p:nvPr/>
        </p:nvSpPr>
        <p:spPr>
          <a:xfrm>
            <a:off x="7031838" y="2840004"/>
            <a:ext cx="2253477" cy="2769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FD0528E-8A28-B038-4786-FED261ED2F6E}"/>
              </a:ext>
            </a:extLst>
          </p:cNvPr>
          <p:cNvSpPr/>
          <p:nvPr/>
        </p:nvSpPr>
        <p:spPr>
          <a:xfrm>
            <a:off x="7031838" y="502411"/>
            <a:ext cx="3018249" cy="15342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4AE2D2F-BCC2-F097-C39F-F28C8A602D62}"/>
              </a:ext>
            </a:extLst>
          </p:cNvPr>
          <p:cNvSpPr/>
          <p:nvPr/>
        </p:nvSpPr>
        <p:spPr>
          <a:xfrm>
            <a:off x="1205092" y="4102925"/>
            <a:ext cx="2357506" cy="12306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4606352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First</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Data</a:t>
            </a:r>
            <a:r>
              <a:rPr lang="zh-CN" altLang="en-US" dirty="0"/>
              <a:t> </a:t>
            </a:r>
            <a:r>
              <a:rPr lang="en-US" altLang="zh-CN" dirty="0"/>
              <a:t>stored</a:t>
            </a:r>
            <a:r>
              <a:rPr lang="zh-CN" altLang="en-US" dirty="0"/>
              <a:t> </a:t>
            </a:r>
            <a:r>
              <a:rPr lang="en-US" altLang="zh-CN" dirty="0"/>
              <a:t>in</a:t>
            </a:r>
            <a:r>
              <a:rPr lang="zh-CN" altLang="en-US" dirty="0"/>
              <a:t> </a:t>
            </a:r>
            <a:r>
              <a:rPr lang="en-US" altLang="zh-CN" dirty="0"/>
              <a:t>excel</a:t>
            </a:r>
            <a:r>
              <a:rPr lang="zh-CN" altLang="en-US" dirty="0"/>
              <a:t> </a:t>
            </a:r>
            <a:r>
              <a:rPr lang="en-US" altLang="zh-CN" dirty="0"/>
              <a:t>file:</a:t>
            </a:r>
          </a:p>
          <a:p>
            <a:r>
              <a:rPr lang="en-US" altLang="zh-CN" i="1" dirty="0"/>
              <a:t>movie_data.xls</a:t>
            </a:r>
          </a:p>
          <a:p>
            <a:endParaRPr lang="zh-CN" altLang="en-US" dirty="0"/>
          </a:p>
          <a:p>
            <a:endParaRPr lang="zh-CN" altLang="en-US" dirty="0"/>
          </a:p>
          <a:p>
            <a:endParaRPr kumimoji="1" lang="zh-CN" altLang="en-US"/>
          </a:p>
        </p:txBody>
      </p:sp>
      <p:pic>
        <p:nvPicPr>
          <p:cNvPr id="9" name="图片 8" descr="图形用户界面, 应用程序, 表格, Excel&#10;&#10;描述已自动生成">
            <a:extLst>
              <a:ext uri="{FF2B5EF4-FFF2-40B4-BE49-F238E27FC236}">
                <a16:creationId xmlns:a16="http://schemas.microsoft.com/office/drawing/2014/main" id="{F3E2F215-4AE4-59E1-6CC8-AD58C5EE2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608" y="-14469"/>
            <a:ext cx="11343191" cy="6886937"/>
          </a:xfrm>
          <a:prstGeom prst="rect">
            <a:avLst/>
          </a:prstGeom>
        </p:spPr>
      </p:pic>
    </p:spTree>
    <p:extLst>
      <p:ext uri="{BB962C8B-B14F-4D97-AF65-F5344CB8AC3E}">
        <p14:creationId xmlns:p14="http://schemas.microsoft.com/office/powerpoint/2010/main" val="41668800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One</a:t>
            </a:r>
            <a:r>
              <a:rPr lang="zh-CN" altLang="en-US" dirty="0"/>
              <a:t> </a:t>
            </a:r>
            <a:r>
              <a:rPr lang="en-US" altLang="zh-CN" dirty="0"/>
              <a:t>movie,</a:t>
            </a:r>
            <a:r>
              <a:rPr lang="zh-CN" altLang="en-US" dirty="0"/>
              <a:t> </a:t>
            </a:r>
            <a:r>
              <a:rPr lang="en-US" altLang="zh-CN" dirty="0"/>
              <a:t>one</a:t>
            </a:r>
            <a:r>
              <a:rPr lang="zh-CN" altLang="en-US" dirty="0"/>
              <a:t> </a:t>
            </a:r>
            <a:r>
              <a:rPr lang="en-US" altLang="zh-CN" dirty="0"/>
              <a:t>url.</a:t>
            </a:r>
          </a:p>
          <a:p>
            <a:r>
              <a:rPr lang="en-US" altLang="zh-CN" dirty="0"/>
              <a:t>Extract</a:t>
            </a:r>
            <a:r>
              <a:rPr lang="zh-CN" altLang="en-US" dirty="0"/>
              <a:t> </a:t>
            </a:r>
            <a:r>
              <a:rPr lang="en-US" altLang="zh-CN" dirty="0"/>
              <a:t>urls</a:t>
            </a:r>
            <a:r>
              <a:rPr lang="zh-CN" altLang="en-US" dirty="0"/>
              <a:t> </a:t>
            </a:r>
            <a:r>
              <a:rPr lang="en-US" altLang="zh-CN" dirty="0"/>
              <a:t>from</a:t>
            </a:r>
            <a:r>
              <a:rPr lang="zh-CN" altLang="en-US" dirty="0"/>
              <a:t> </a:t>
            </a:r>
            <a:r>
              <a:rPr lang="en-US" altLang="zh-CN" dirty="0"/>
              <a:t>excel</a:t>
            </a:r>
            <a:r>
              <a:rPr lang="zh-CN" altLang="en-US" dirty="0"/>
              <a:t> </a:t>
            </a:r>
            <a:r>
              <a:rPr lang="en-US" altLang="zh-CN" dirty="0"/>
              <a:t>files</a:t>
            </a:r>
            <a:r>
              <a:rPr lang="zh-CN" altLang="en-US" dirty="0"/>
              <a:t> </a:t>
            </a:r>
            <a:r>
              <a:rPr lang="en-US" altLang="zh-CN" dirty="0"/>
              <a:t>as</a:t>
            </a:r>
            <a:r>
              <a:rPr lang="zh-CN" altLang="en-US" dirty="0"/>
              <a:t> </a:t>
            </a:r>
            <a:r>
              <a:rPr lang="en-US" altLang="zh-CN" dirty="0"/>
              <a:t>the</a:t>
            </a:r>
            <a:r>
              <a:rPr lang="zh-CN" altLang="en-US" dirty="0"/>
              <a:t> </a:t>
            </a:r>
            <a:r>
              <a:rPr lang="en-US" altLang="zh-CN" i="1" dirty="0"/>
              <a:t>start_urls</a:t>
            </a:r>
            <a:r>
              <a:rPr lang="zh-CN" altLang="en-US" dirty="0"/>
              <a:t> </a:t>
            </a:r>
            <a:r>
              <a:rPr lang="en-US" altLang="zh-CN" dirty="0"/>
              <a:t>of</a:t>
            </a:r>
            <a:r>
              <a:rPr lang="zh-CN" altLang="en-US" dirty="0"/>
              <a:t> </a:t>
            </a:r>
            <a:r>
              <a:rPr lang="en-US" altLang="zh-CN" dirty="0"/>
              <a:t>the</a:t>
            </a:r>
            <a:r>
              <a:rPr lang="zh-CN" altLang="en-US" dirty="0"/>
              <a:t> </a:t>
            </a:r>
            <a:r>
              <a:rPr lang="en-US" altLang="zh-CN" dirty="0"/>
              <a:t>second</a:t>
            </a:r>
            <a:r>
              <a:rPr lang="zh-CN" altLang="en-US" dirty="0"/>
              <a:t> </a:t>
            </a:r>
            <a:r>
              <a:rPr lang="en-US" altLang="zh-CN" dirty="0"/>
              <a:t>crawler.</a:t>
            </a:r>
          </a:p>
          <a:p>
            <a:r>
              <a:rPr lang="en-US" altLang="zh-CN" dirty="0"/>
              <a:t>The</a:t>
            </a:r>
            <a:r>
              <a:rPr lang="zh-CN" altLang="en-US" dirty="0"/>
              <a:t> </a:t>
            </a:r>
            <a:r>
              <a:rPr lang="en-US" altLang="zh-CN" dirty="0"/>
              <a:t>second</a:t>
            </a:r>
            <a:r>
              <a:rPr lang="zh-CN" altLang="en-US" dirty="0"/>
              <a:t> </a:t>
            </a:r>
            <a:r>
              <a:rPr lang="en-US" altLang="zh-CN" dirty="0"/>
              <a:t>crawler</a:t>
            </a:r>
            <a:r>
              <a:rPr lang="zh-CN" altLang="en-US" dirty="0"/>
              <a:t> </a:t>
            </a:r>
            <a:r>
              <a:rPr lang="en-US" altLang="zh-CN" dirty="0"/>
              <a:t>craws</a:t>
            </a:r>
            <a:r>
              <a:rPr lang="zh-CN" altLang="en-US" dirty="0"/>
              <a:t> </a:t>
            </a:r>
            <a:r>
              <a:rPr lang="en-US" altLang="zh-CN" dirty="0"/>
              <a:t>movie</a:t>
            </a:r>
            <a:r>
              <a:rPr lang="zh-CN" altLang="en-US" dirty="0"/>
              <a:t> </a:t>
            </a:r>
            <a:r>
              <a:rPr lang="en-US" altLang="zh-CN" dirty="0"/>
              <a:t>plot</a:t>
            </a:r>
            <a:r>
              <a:rPr lang="zh-CN" altLang="en-US" dirty="0"/>
              <a:t> </a:t>
            </a:r>
            <a:r>
              <a:rPr lang="en-US" altLang="zh-CN" dirty="0"/>
              <a:t>content,</a:t>
            </a:r>
            <a:r>
              <a:rPr lang="zh-CN" altLang="en-US" dirty="0"/>
              <a:t> </a:t>
            </a:r>
            <a:r>
              <a:rPr lang="en-US" altLang="zh-CN" dirty="0"/>
              <a:t>stores</a:t>
            </a:r>
            <a:r>
              <a:rPr lang="zh-CN" altLang="en-US" dirty="0"/>
              <a:t> </a:t>
            </a:r>
            <a:r>
              <a:rPr lang="en-US" altLang="zh-CN" dirty="0"/>
              <a:t>them</a:t>
            </a:r>
            <a:r>
              <a:rPr lang="zh-CN" altLang="en-US" dirty="0"/>
              <a:t> </a:t>
            </a:r>
            <a:r>
              <a:rPr lang="en-US" altLang="zh-CN" dirty="0"/>
              <a:t>into</a:t>
            </a:r>
            <a:r>
              <a:rPr lang="zh-CN" altLang="en-US" dirty="0"/>
              <a:t> </a:t>
            </a:r>
            <a:r>
              <a:rPr lang="en-US" altLang="zh-CN" dirty="0"/>
              <a:t>another</a:t>
            </a:r>
            <a:r>
              <a:rPr lang="zh-CN" altLang="en-US" dirty="0"/>
              <a:t> </a:t>
            </a:r>
            <a:r>
              <a:rPr lang="en-US" altLang="zh-CN" dirty="0"/>
              <a:t>excel</a:t>
            </a:r>
            <a:r>
              <a:rPr lang="zh-CN" altLang="en-US" dirty="0"/>
              <a:t> </a:t>
            </a:r>
            <a:r>
              <a:rPr lang="en-US" altLang="zh-CN" dirty="0"/>
              <a:t>file.</a:t>
            </a:r>
            <a:r>
              <a:rPr lang="zh-CN" altLang="en-US" dirty="0"/>
              <a:t> </a:t>
            </a:r>
          </a:p>
          <a:p>
            <a:endParaRPr kumimoji="1" lang="zh-CN" altLang="en-US"/>
          </a:p>
        </p:txBody>
      </p:sp>
      <p:graphicFrame>
        <p:nvGraphicFramePr>
          <p:cNvPr id="8" name="表格 7">
            <a:extLst>
              <a:ext uri="{FF2B5EF4-FFF2-40B4-BE49-F238E27FC236}">
                <a16:creationId xmlns:a16="http://schemas.microsoft.com/office/drawing/2014/main" id="{CFDF14A6-8AAD-6FEA-09E4-EE9A0EB920F5}"/>
              </a:ext>
            </a:extLst>
          </p:cNvPr>
          <p:cNvGraphicFramePr>
            <a:graphicFrameLocks noGrp="1"/>
          </p:cNvGraphicFramePr>
          <p:nvPr>
            <p:extLst>
              <p:ext uri="{D42A27DB-BD31-4B8C-83A1-F6EECF244321}">
                <p14:modId xmlns:p14="http://schemas.microsoft.com/office/powerpoint/2010/main" val="1776718739"/>
              </p:ext>
            </p:extLst>
          </p:nvPr>
        </p:nvGraphicFramePr>
        <p:xfrm>
          <a:off x="6096000" y="1957647"/>
          <a:ext cx="4773020" cy="294270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settings</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0">
                <a:tc>
                  <a:txBody>
                    <a:bodyPr/>
                    <a:lstStyle/>
                    <a:p>
                      <a:r>
                        <a:rPr lang="en-US" altLang="zh-CN" sz="1200">
                          <a:solidFill>
                            <a:srgbClr val="CF8E6D"/>
                          </a:solidFill>
                          <a:effectLst/>
                          <a:latin typeface="Courier New" panose="02070309020205020404" pitchFamily="49" charset="0"/>
                          <a:cs typeface="Courier New" panose="02070309020205020404" pitchFamily="49" charset="0"/>
                        </a:rPr>
                        <a:t>def </a:t>
                      </a:r>
                      <a:r>
                        <a:rPr lang="en-US" altLang="zh-CN" sz="1200">
                          <a:solidFill>
                            <a:srgbClr val="56A8F5"/>
                          </a:solidFill>
                          <a:effectLst/>
                          <a:latin typeface="Courier New" panose="02070309020205020404" pitchFamily="49" charset="0"/>
                          <a:cs typeface="Courier New" panose="02070309020205020404" pitchFamily="49" charset="0"/>
                        </a:rPr>
                        <a:t>get_movie_url</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Read Excel file and do analysis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file_path = </a:t>
                      </a:r>
                      <a:r>
                        <a:rPr lang="en-US" altLang="zh-CN" sz="1200">
                          <a:solidFill>
                            <a:srgbClr val="6AAB73"/>
                          </a:solidFill>
                          <a:effectLst/>
                          <a:latin typeface="Courier New" panose="02070309020205020404" pitchFamily="49" charset="0"/>
                          <a:cs typeface="Courier New" panose="02070309020205020404" pitchFamily="49" charset="0"/>
                        </a:rPr>
                        <a:t>'./movie_list/movie_data.xlsx'</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movie_data = pd.read_excel(file_path)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Get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url_series = movie_data[</a:t>
                      </a:r>
                      <a:r>
                        <a:rPr lang="en-US" altLang="zh-CN" sz="1200">
                          <a:solidFill>
                            <a:srgbClr val="6AAB73"/>
                          </a:solidFill>
                          <a:effectLst/>
                          <a:latin typeface="Courier New" panose="02070309020205020404" pitchFamily="49" charset="0"/>
                          <a:cs typeface="Courier New" panose="02070309020205020404" pitchFamily="49" charset="0"/>
                        </a:rPr>
                        <a:t>'link'</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sub_urls = url_series.values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Header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header_url = </a:t>
                      </a:r>
                      <a:r>
                        <a:rPr lang="en-US" altLang="zh-CN" sz="1200">
                          <a:solidFill>
                            <a:srgbClr val="6AAB73"/>
                          </a:solidFill>
                          <a:effectLst/>
                          <a:latin typeface="Courier New" panose="02070309020205020404" pitchFamily="49" charset="0"/>
                          <a:cs typeface="Courier New" panose="02070309020205020404" pitchFamily="49" charset="0"/>
                        </a:rPr>
                        <a:t>'https://www.rottentomatoes.com'</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urls = np.array(sub_urls, </a:t>
                      </a:r>
                      <a:r>
                        <a:rPr lang="en-US" altLang="zh-CN" sz="1200">
                          <a:solidFill>
                            <a:srgbClr val="AA4926"/>
                          </a:solidFill>
                          <a:effectLst/>
                          <a:latin typeface="Courier New" panose="02070309020205020404" pitchFamily="49" charset="0"/>
                          <a:cs typeface="Courier New" panose="02070309020205020404" pitchFamily="49" charset="0"/>
                        </a:rPr>
                        <a:t>dtype</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object</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urls_with_header = header_url + urls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8888C6"/>
                          </a:solidFill>
                          <a:effectLst/>
                          <a:latin typeface="Courier New" panose="02070309020205020404" pitchFamily="49" charset="0"/>
                          <a:cs typeface="Courier New" panose="02070309020205020404" pitchFamily="49" charset="0"/>
                        </a:rPr>
                        <a:t>print</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len</a:t>
                      </a:r>
                      <a:r>
                        <a:rPr lang="en-US" altLang="zh-CN" sz="1200">
                          <a:solidFill>
                            <a:srgbClr val="BCBEC4"/>
                          </a:solidFill>
                          <a:effectLst/>
                          <a:latin typeface="Courier New" panose="02070309020205020404" pitchFamily="49" charset="0"/>
                          <a:cs typeface="Courier New" panose="02070309020205020404" pitchFamily="49" charset="0"/>
                        </a:rPr>
                        <a:t>(urls_with_header))</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return </a:t>
                      </a:r>
                      <a:r>
                        <a:rPr lang="en-US" altLang="zh-CN" sz="1200">
                          <a:solidFill>
                            <a:srgbClr val="BCBEC4"/>
                          </a:solidFill>
                          <a:effectLst/>
                          <a:latin typeface="Courier New" panose="02070309020205020404" pitchFamily="49" charset="0"/>
                          <a:cs typeface="Courier New" panose="02070309020205020404" pitchFamily="49" charset="0"/>
                        </a:rPr>
                        <a:t>urls_with_header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9" name="矩形 8">
            <a:extLst>
              <a:ext uri="{FF2B5EF4-FFF2-40B4-BE49-F238E27FC236}">
                <a16:creationId xmlns:a16="http://schemas.microsoft.com/office/drawing/2014/main" id="{42A7F1E9-14B5-2B52-9FDF-95F2EA0A9DF6}"/>
              </a:ext>
            </a:extLst>
          </p:cNvPr>
          <p:cNvSpPr/>
          <p:nvPr/>
        </p:nvSpPr>
        <p:spPr>
          <a:xfrm>
            <a:off x="6491987" y="3604160"/>
            <a:ext cx="4264682" cy="7849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3965F1AB-8C97-47E8-1794-115C4884F93D}"/>
              </a:ext>
            </a:extLst>
          </p:cNvPr>
          <p:cNvSpPr txBox="1"/>
          <p:nvPr/>
        </p:nvSpPr>
        <p:spPr>
          <a:xfrm>
            <a:off x="9185405" y="4506236"/>
            <a:ext cx="1510093" cy="276999"/>
          </a:xfrm>
          <a:prstGeom prst="rect">
            <a:avLst/>
          </a:prstGeom>
          <a:solidFill>
            <a:srgbClr val="C00000"/>
          </a:solidFill>
        </p:spPr>
        <p:txBody>
          <a:bodyPr wrap="none" rtlCol="0">
            <a:spAutoFit/>
          </a:bodyPr>
          <a:lstStyle/>
          <a:p>
            <a:r>
              <a:rPr kumimoji="1" lang="en-US" altLang="zh-CN" sz="1200" b="1">
                <a:solidFill>
                  <a:schemeClr val="bg1"/>
                </a:solidFill>
              </a:rPr>
              <a:t>Concat</a:t>
            </a:r>
            <a:r>
              <a:rPr kumimoji="1" lang="zh-CN" altLang="en-US" sz="1200" b="1">
                <a:solidFill>
                  <a:schemeClr val="bg1"/>
                </a:solidFill>
              </a:rPr>
              <a:t> </a:t>
            </a:r>
            <a:r>
              <a:rPr kumimoji="1" lang="en-US" altLang="zh-CN" sz="1200" b="1">
                <a:solidFill>
                  <a:schemeClr val="bg1"/>
                </a:solidFill>
              </a:rPr>
              <a:t>with</a:t>
            </a:r>
            <a:r>
              <a:rPr kumimoji="1" lang="zh-CN" altLang="en-US" sz="1200" b="1">
                <a:solidFill>
                  <a:schemeClr val="bg1"/>
                </a:solidFill>
              </a:rPr>
              <a:t> </a:t>
            </a:r>
            <a:r>
              <a:rPr kumimoji="1" lang="en-US" altLang="zh-CN" sz="1200" b="1">
                <a:solidFill>
                  <a:schemeClr val="bg1"/>
                </a:solidFill>
              </a:rPr>
              <a:t>base</a:t>
            </a:r>
            <a:r>
              <a:rPr kumimoji="1" lang="zh-CN" altLang="en-US" sz="1200" b="1">
                <a:solidFill>
                  <a:schemeClr val="bg1"/>
                </a:solidFill>
              </a:rPr>
              <a:t> </a:t>
            </a:r>
            <a:r>
              <a:rPr kumimoji="1" lang="en-US" altLang="zh-CN" sz="1200" b="1">
                <a:solidFill>
                  <a:schemeClr val="bg1"/>
                </a:solidFill>
              </a:rPr>
              <a:t>url</a:t>
            </a:r>
            <a:endParaRPr kumimoji="1" lang="zh-CN" altLang="en-US" sz="1200" b="1">
              <a:solidFill>
                <a:schemeClr val="bg1"/>
              </a:solidFill>
            </a:endParaRPr>
          </a:p>
        </p:txBody>
      </p:sp>
    </p:spTree>
    <p:extLst>
      <p:ext uri="{BB962C8B-B14F-4D97-AF65-F5344CB8AC3E}">
        <p14:creationId xmlns:p14="http://schemas.microsoft.com/office/powerpoint/2010/main" val="7419684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24F2C-BE44-914C-0F82-5D662FFF737C}"/>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12" name="内容占位符 11">
            <a:extLst>
              <a:ext uri="{FF2B5EF4-FFF2-40B4-BE49-F238E27FC236}">
                <a16:creationId xmlns:a16="http://schemas.microsoft.com/office/drawing/2014/main" id="{95D736ED-DB4D-7637-FD10-B8C85A02EA08}"/>
              </a:ext>
            </a:extLst>
          </p:cNvPr>
          <p:cNvSpPr>
            <a:spLocks noGrp="1"/>
          </p:cNvSpPr>
          <p:nvPr>
            <p:ph idx="1"/>
          </p:nvPr>
        </p:nvSpPr>
        <p:spPr/>
        <p:txBody>
          <a:bodyPr/>
          <a:lstStyle/>
          <a:p>
            <a:r>
              <a:rPr lang="en-US" altLang="zh-CN" dirty="0"/>
              <a:t>The</a:t>
            </a:r>
            <a:r>
              <a:rPr lang="zh-CN" altLang="en-US" dirty="0"/>
              <a:t> </a:t>
            </a:r>
            <a:r>
              <a:rPr lang="en-US" altLang="zh-CN" dirty="0"/>
              <a:t>movie</a:t>
            </a:r>
            <a:r>
              <a:rPr lang="zh-CN" altLang="en-US" dirty="0"/>
              <a:t> </a:t>
            </a:r>
            <a:r>
              <a:rPr lang="en-US" altLang="zh-CN" dirty="0"/>
              <a:t>plot</a:t>
            </a:r>
            <a:r>
              <a:rPr lang="zh-CN" altLang="en-US" dirty="0"/>
              <a:t> </a:t>
            </a:r>
            <a:r>
              <a:rPr lang="en-US" altLang="zh-CN" dirty="0"/>
              <a:t>is</a:t>
            </a:r>
            <a:r>
              <a:rPr lang="zh-CN" altLang="en-US" dirty="0"/>
              <a:t> </a:t>
            </a:r>
            <a:r>
              <a:rPr lang="en-US" altLang="zh-CN" dirty="0"/>
              <a:t>stored</a:t>
            </a:r>
            <a:r>
              <a:rPr lang="zh-CN" altLang="en-US" dirty="0"/>
              <a:t> </a:t>
            </a:r>
            <a:r>
              <a:rPr lang="en-US" altLang="zh-CN" dirty="0"/>
              <a:t>in</a:t>
            </a:r>
            <a:r>
              <a:rPr lang="zh-CN" altLang="en-US" dirty="0"/>
              <a:t> </a:t>
            </a:r>
            <a:r>
              <a:rPr lang="en-US" altLang="zh-CN" dirty="0"/>
              <a:t>a</a:t>
            </a:r>
            <a:r>
              <a:rPr lang="zh-CN" altLang="en-US" dirty="0"/>
              <a:t> </a:t>
            </a:r>
            <a:r>
              <a:rPr lang="en-US" altLang="zh-CN" dirty="0"/>
              <a:t>&lt;p&gt;</a:t>
            </a:r>
            <a:r>
              <a:rPr lang="zh-CN" altLang="en-US" dirty="0"/>
              <a:t> </a:t>
            </a:r>
            <a:r>
              <a:rPr lang="en-US" altLang="zh-CN" dirty="0"/>
              <a:t>tag,</a:t>
            </a:r>
            <a:r>
              <a:rPr lang="zh-CN" altLang="en-US" dirty="0"/>
              <a:t> </a:t>
            </a:r>
            <a:r>
              <a:rPr lang="en-US" altLang="zh-CN" dirty="0"/>
              <a:t>with</a:t>
            </a:r>
            <a:r>
              <a:rPr lang="zh-CN" altLang="en-US" dirty="0"/>
              <a:t> </a:t>
            </a:r>
            <a:r>
              <a:rPr lang="en-US" altLang="zh-CN" dirty="0"/>
              <a:t>attribute:</a:t>
            </a:r>
          </a:p>
          <a:p>
            <a:pPr lvl="1"/>
            <a:r>
              <a:rPr lang="en-US" altLang="zh-CN" i="1" dirty="0"/>
              <a:t>data-qa=“movie-info-synopsis”</a:t>
            </a:r>
          </a:p>
          <a:p>
            <a:pPr lvl="1"/>
            <a:r>
              <a:rPr lang="en-US" altLang="zh-CN" i="1" dirty="0"/>
              <a:t>slot=“content”</a:t>
            </a:r>
          </a:p>
          <a:p>
            <a:r>
              <a:rPr lang="en-US" altLang="zh-CN" dirty="0"/>
              <a:t>Extract</a:t>
            </a:r>
            <a:r>
              <a:rPr lang="zh-CN" altLang="en-US" dirty="0"/>
              <a:t> </a:t>
            </a:r>
            <a:r>
              <a:rPr lang="en-US" altLang="zh-CN" dirty="0"/>
              <a:t>using</a:t>
            </a:r>
            <a:r>
              <a:rPr lang="zh-CN" altLang="en-US" dirty="0"/>
              <a:t> </a:t>
            </a:r>
            <a:r>
              <a:rPr lang="en-US" altLang="zh-CN" dirty="0"/>
              <a:t>xpath.</a:t>
            </a:r>
            <a:endParaRPr lang="zh-CN" altLang="en-US" dirty="0"/>
          </a:p>
          <a:p>
            <a:endParaRPr lang="zh-CN" altLang="en-US"/>
          </a:p>
        </p:txBody>
      </p:sp>
      <p:pic>
        <p:nvPicPr>
          <p:cNvPr id="13" name="内容占位符 9" descr="图形用户界面, 网站&#10;&#10;描述已自动生成">
            <a:extLst>
              <a:ext uri="{FF2B5EF4-FFF2-40B4-BE49-F238E27FC236}">
                <a16:creationId xmlns:a16="http://schemas.microsoft.com/office/drawing/2014/main" id="{38B64876-3A0A-F950-27CD-5B35AF7A2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826" y="585216"/>
            <a:ext cx="6561313" cy="5165629"/>
          </a:xfrm>
          <a:prstGeom prst="rect">
            <a:avLst/>
          </a:prstGeom>
        </p:spPr>
      </p:pic>
      <p:pic>
        <p:nvPicPr>
          <p:cNvPr id="14" name="内容占位符 9" descr="图形用户界面, 网站&#10;&#10;描述已自动生成">
            <a:extLst>
              <a:ext uri="{FF2B5EF4-FFF2-40B4-BE49-F238E27FC236}">
                <a16:creationId xmlns:a16="http://schemas.microsoft.com/office/drawing/2014/main" id="{F988ECFD-D9FC-DCC2-AACF-E80CB0E8F8EB}"/>
              </a:ext>
            </a:extLst>
          </p:cNvPr>
          <p:cNvPicPr>
            <a:picLocks noChangeAspect="1"/>
          </p:cNvPicPr>
          <p:nvPr/>
        </p:nvPicPr>
        <p:blipFill rotWithShape="1">
          <a:blip r:embed="rId3">
            <a:extLst>
              <a:ext uri="{28A0092B-C50C-407E-A947-70E740481C1C}">
                <a14:useLocalDpi xmlns:a14="http://schemas.microsoft.com/office/drawing/2010/main" val="0"/>
              </a:ext>
            </a:extLst>
          </a:blip>
          <a:srcRect l="15540" t="72979" r="31994" b="20356"/>
          <a:stretch/>
        </p:blipFill>
        <p:spPr>
          <a:xfrm>
            <a:off x="5744708" y="5905948"/>
            <a:ext cx="5701547" cy="570155"/>
          </a:xfrm>
          <a:prstGeom prst="rect">
            <a:avLst/>
          </a:prstGeom>
        </p:spPr>
      </p:pic>
    </p:spTree>
    <p:extLst>
      <p:ext uri="{BB962C8B-B14F-4D97-AF65-F5344CB8AC3E}">
        <p14:creationId xmlns:p14="http://schemas.microsoft.com/office/powerpoint/2010/main" val="1189229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517F0CF-AD70-20E7-FCA5-0D6B42F26C46}"/>
              </a:ext>
            </a:extLst>
          </p:cNvPr>
          <p:cNvGraphicFramePr>
            <a:graphicFrameLocks noGrp="1"/>
          </p:cNvGraphicFramePr>
          <p:nvPr>
            <p:extLst>
              <p:ext uri="{D42A27DB-BD31-4B8C-83A1-F6EECF244321}">
                <p14:modId xmlns:p14="http://schemas.microsoft.com/office/powerpoint/2010/main" val="515574856"/>
              </p:ext>
            </p:extLst>
          </p:nvPr>
        </p:nvGraphicFramePr>
        <p:xfrm>
          <a:off x="788997" y="0"/>
          <a:ext cx="4773020" cy="6472289"/>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a:t>
                      </a:r>
                      <a:r>
                        <a:rPr lang="en-US" altLang="zh-CN" sz="1000" b="1" i="1" kern="100" dirty="0">
                          <a:effectLst/>
                          <a:latin typeface="Times New Roman" panose="02020603050405020304" pitchFamily="18" charset="0"/>
                          <a:ea typeface="等线" panose="02010600030101010101" pitchFamily="2" charset="-122"/>
                        </a:rPr>
                        <a:t>_detail</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840">
                          <a:solidFill>
                            <a:srgbClr val="CF8E6D"/>
                          </a:solidFill>
                          <a:effectLst/>
                          <a:latin typeface="Courier New" panose="02070309020205020404" pitchFamily="49" charset="0"/>
                          <a:cs typeface="Courier New" panose="02070309020205020404" pitchFamily="49" charset="0"/>
                        </a:rPr>
                        <a:t>class </a:t>
                      </a:r>
                      <a:r>
                        <a:rPr lang="en-US" altLang="zh-CN" sz="840">
                          <a:solidFill>
                            <a:srgbClr val="BCBEC4"/>
                          </a:solidFill>
                          <a:effectLst/>
                          <a:latin typeface="Courier New" panose="02070309020205020404" pitchFamily="49" charset="0"/>
                          <a:cs typeface="Courier New" panose="02070309020205020404" pitchFamily="49" charset="0"/>
                        </a:rPr>
                        <a:t>MovieDetailCrawler(scrapy.Spider):</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name = </a:t>
                      </a:r>
                      <a:r>
                        <a:rPr lang="en-US" altLang="zh-CN" sz="840">
                          <a:solidFill>
                            <a:srgbClr val="6AAB73"/>
                          </a:solidFill>
                          <a:effectLst/>
                          <a:latin typeface="Courier New" panose="02070309020205020404" pitchFamily="49" charset="0"/>
                          <a:cs typeface="Courier New" panose="02070309020205020404" pitchFamily="49" charset="0"/>
                        </a:rPr>
                        <a:t>'rotten_tomatoes'</a:t>
                      </a:r>
                      <a:br>
                        <a:rPr lang="en-US" altLang="zh-CN" sz="840">
                          <a:solidFill>
                            <a:srgbClr val="6AAB73"/>
                          </a:solidFill>
                          <a:effectLst/>
                          <a:latin typeface="Courier New" panose="02070309020205020404" pitchFamily="49" charset="0"/>
                          <a:cs typeface="Courier New" panose="02070309020205020404" pitchFamily="49" charset="0"/>
                        </a:rPr>
                      </a:br>
                      <a:r>
                        <a:rPr lang="en-US" altLang="zh-CN" sz="840">
                          <a:solidFill>
                            <a:srgbClr val="6AAB73"/>
                          </a:solidFill>
                          <a:effectLst/>
                          <a:latin typeface="Courier New" panose="02070309020205020404" pitchFamily="49" charset="0"/>
                          <a:cs typeface="Courier New" panose="02070309020205020404" pitchFamily="49" charset="0"/>
                        </a:rPr>
                        <a:t>    </a:t>
                      </a:r>
                      <a:r>
                        <a:rPr lang="en-US" altLang="zh-CN" sz="840">
                          <a:solidFill>
                            <a:srgbClr val="BCBEC4"/>
                          </a:solidFill>
                          <a:effectLst/>
                          <a:latin typeface="Courier New" panose="02070309020205020404" pitchFamily="49" charset="0"/>
                          <a:cs typeface="Courier New" panose="02070309020205020404" pitchFamily="49" charset="0"/>
                        </a:rPr>
                        <a:t>allowed_domains = [</a:t>
                      </a:r>
                      <a:r>
                        <a:rPr lang="en-US" altLang="zh-CN" sz="840">
                          <a:solidFill>
                            <a:srgbClr val="6AAB73"/>
                          </a:solidFill>
                          <a:effectLst/>
                          <a:latin typeface="Courier New" panose="02070309020205020404" pitchFamily="49" charset="0"/>
                          <a:cs typeface="Courier New" panose="02070309020205020404" pitchFamily="49" charset="0"/>
                        </a:rPr>
                        <a:t>'rottentomatoes.com'</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is_terminal_beautiful = </a:t>
                      </a:r>
                      <a:r>
                        <a:rPr lang="en-US" altLang="zh-CN" sz="840">
                          <a:solidFill>
                            <a:srgbClr val="CF8E6D"/>
                          </a:solidFill>
                          <a:effectLst/>
                          <a:latin typeface="Courier New" panose="02070309020205020404" pitchFamily="49" charset="0"/>
                          <a:cs typeface="Courier New" panose="02070309020205020404" pitchFamily="49" charset="0"/>
                        </a:rPr>
                        <a:t>False</a:t>
                      </a:r>
                      <a:br>
                        <a:rPr lang="en-US" altLang="zh-CN" sz="840">
                          <a:solidFill>
                            <a:srgbClr val="CF8E6D"/>
                          </a:solidFill>
                          <a:effectLst/>
                          <a:latin typeface="Courier New" panose="02070309020205020404" pitchFamily="49" charset="0"/>
                          <a:cs typeface="Courier New" panose="02070309020205020404" pitchFamily="49" charset="0"/>
                        </a:rPr>
                      </a:br>
                      <a:r>
                        <a:rPr lang="en-US" altLang="zh-CN" sz="840">
                          <a:solidFill>
                            <a:srgbClr val="CF8E6D"/>
                          </a:solidFill>
                          <a:effectLst/>
                          <a:latin typeface="Courier New" panose="02070309020205020404" pitchFamily="49" charset="0"/>
                          <a:cs typeface="Courier New" panose="02070309020205020404" pitchFamily="49" charset="0"/>
                        </a:rPr>
                        <a:t>    </a:t>
                      </a:r>
                      <a:r>
                        <a:rPr lang="en-US" altLang="zh-CN" sz="840">
                          <a:solidFill>
                            <a:srgbClr val="BCBEC4"/>
                          </a:solidFill>
                          <a:effectLst/>
                          <a:latin typeface="Courier New" panose="02070309020205020404" pitchFamily="49" charset="0"/>
                          <a:cs typeface="Courier New" panose="02070309020205020404" pitchFamily="49" charset="0"/>
                        </a:rPr>
                        <a:t>start_urls = __settings__.get_movie_url()</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custom_settings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7A7E85"/>
                          </a:solidFill>
                          <a:effectLst/>
                          <a:latin typeface="Courier New" panose="02070309020205020404" pitchFamily="49" charset="0"/>
                          <a:cs typeface="Courier New" panose="02070309020205020404" pitchFamily="49" charset="0"/>
                        </a:rPr>
                        <a:t># Terminal settings: Ignore some warnings and logs</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'LOG_LEVEL': logging.ERROR,</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'REQUEST_FINGERPRINTER_IMPLEMENTATION': '2.7',</a:t>
                      </a:r>
                      <a:br>
                        <a:rPr lang="en-US" altLang="zh-CN" sz="840">
                          <a:solidFill>
                            <a:srgbClr val="7A7E85"/>
                          </a:solidFill>
                          <a:effectLst/>
                          <a:latin typeface="Courier New" panose="02070309020205020404" pitchFamily="49" charset="0"/>
                          <a:cs typeface="Courier New" panose="02070309020205020404" pitchFamily="49" charset="0"/>
                        </a:rPr>
                      </a:b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Local settings</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'LANG'</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'EN'</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'USE_EXACT_VALUES'</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True</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'SAVE_DATA'</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True</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'ROUND_LEVEL'</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2AACB8"/>
                          </a:solidFill>
                          <a:effectLst/>
                          <a:latin typeface="Courier New" panose="02070309020205020404" pitchFamily="49" charset="0"/>
                          <a:cs typeface="Courier New" panose="02070309020205020404" pitchFamily="49" charset="0"/>
                        </a:rPr>
                        <a:t>3</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start_requests</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for </a:t>
                      </a:r>
                      <a:r>
                        <a:rPr lang="en-US" altLang="zh-CN" sz="840">
                          <a:solidFill>
                            <a:srgbClr val="BCBEC4"/>
                          </a:solidFill>
                          <a:effectLst/>
                          <a:latin typeface="Courier New" panose="02070309020205020404" pitchFamily="49" charset="0"/>
                          <a:cs typeface="Courier New" panose="02070309020205020404" pitchFamily="49" charset="0"/>
                        </a:rPr>
                        <a:t>url </a:t>
                      </a:r>
                      <a:r>
                        <a:rPr lang="en-US" altLang="zh-CN" sz="840">
                          <a:solidFill>
                            <a:srgbClr val="CF8E6D"/>
                          </a:solidFill>
                          <a:effectLst/>
                          <a:latin typeface="Courier New" panose="02070309020205020404" pitchFamily="49" charset="0"/>
                          <a:cs typeface="Courier New" panose="02070309020205020404" pitchFamily="49" charset="0"/>
                        </a:rPr>
                        <a:t>in </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.start_urls:</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headers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'User-Agent'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.get_random_user_agent()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yield </a:t>
                      </a:r>
                      <a:r>
                        <a:rPr lang="en-US" altLang="zh-CN" sz="840">
                          <a:solidFill>
                            <a:srgbClr val="BCBEC4"/>
                          </a:solidFill>
                          <a:effectLst/>
                          <a:latin typeface="Courier New" panose="02070309020205020404" pitchFamily="49" charset="0"/>
                          <a:cs typeface="Courier New" panose="02070309020205020404" pitchFamily="49" charset="0"/>
                        </a:rPr>
                        <a:t>scrapy.Request(</a:t>
                      </a:r>
                      <a:r>
                        <a:rPr lang="en-US" altLang="zh-CN" sz="840">
                          <a:solidFill>
                            <a:srgbClr val="AA4926"/>
                          </a:solidFill>
                          <a:effectLst/>
                          <a:latin typeface="Courier New" panose="02070309020205020404" pitchFamily="49" charset="0"/>
                          <a:cs typeface="Courier New" panose="02070309020205020404" pitchFamily="49" charset="0"/>
                        </a:rPr>
                        <a:t>url</a:t>
                      </a:r>
                      <a:r>
                        <a:rPr lang="en-US" altLang="zh-CN" sz="840">
                          <a:solidFill>
                            <a:srgbClr val="BCBEC4"/>
                          </a:solidFill>
                          <a:effectLst/>
                          <a:latin typeface="Courier New" panose="02070309020205020404" pitchFamily="49" charset="0"/>
                          <a:cs typeface="Courier New" panose="02070309020205020404" pitchFamily="49" charset="0"/>
                        </a:rPr>
                        <a:t>=url, </a:t>
                      </a:r>
                      <a:r>
                        <a:rPr lang="en-US" altLang="zh-CN" sz="840">
                          <a:solidFill>
                            <a:srgbClr val="AA4926"/>
                          </a:solidFill>
                          <a:effectLst/>
                          <a:latin typeface="Courier New" panose="02070309020205020404" pitchFamily="49" charset="0"/>
                          <a:cs typeface="Courier New" panose="02070309020205020404" pitchFamily="49" charset="0"/>
                        </a:rPr>
                        <a:t>headers</a:t>
                      </a:r>
                      <a:r>
                        <a:rPr lang="en-US" altLang="zh-CN" sz="840">
                          <a:solidFill>
                            <a:srgbClr val="BCBEC4"/>
                          </a:solidFill>
                          <a:effectLst/>
                          <a:latin typeface="Courier New" panose="02070309020205020404" pitchFamily="49" charset="0"/>
                          <a:cs typeface="Courier New" panose="02070309020205020404" pitchFamily="49" charset="0"/>
                        </a:rPr>
                        <a:t>=headers, </a:t>
                      </a:r>
                      <a:r>
                        <a:rPr lang="en-US" altLang="zh-CN" sz="840">
                          <a:solidFill>
                            <a:srgbClr val="AA4926"/>
                          </a:solidFill>
                          <a:effectLst/>
                          <a:latin typeface="Courier New" panose="02070309020205020404" pitchFamily="49" charset="0"/>
                          <a:cs typeface="Courier New" panose="02070309020205020404" pitchFamily="49" charset="0"/>
                        </a:rPr>
                        <a:t>callback</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.parse)</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7A7E85"/>
                          </a:solidFill>
                          <a:effectLst/>
                          <a:latin typeface="Courier New" panose="02070309020205020404" pitchFamily="49" charset="0"/>
                          <a:cs typeface="Courier New" panose="02070309020205020404" pitchFamily="49" charset="0"/>
                        </a:rPr>
                        <a:t># Use dynamic agent to avoid my IP to get banned</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get_random_user_agent</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user_agents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AppleWebKit/537.36 (KHTML, like Gecko) Chrome/88.0.4324.150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AppleWebKit/537.36 (KHTML, like Gecko) Chrome/89.0.4389.82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(Macintosh; Intel Mac OS X 10_15_7) AppleWebKit/537.36 (KHTML, like Gecko) Chrome/88.0.4324.150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(Macintosh; Intel Mac OS X 10_15_7) AppleWebKit/537.36 (KHTML, like Gecko) Chrome/89.0.4389.82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rv:85.0) Gecko/20100101 Firefox/85.0'</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return </a:t>
                      </a:r>
                      <a:r>
                        <a:rPr lang="en-US" altLang="zh-CN" sz="840">
                          <a:solidFill>
                            <a:srgbClr val="BCBEC4"/>
                          </a:solidFill>
                          <a:effectLst/>
                          <a:latin typeface="Courier New" panose="02070309020205020404" pitchFamily="49" charset="0"/>
                          <a:cs typeface="Courier New" panose="02070309020205020404" pitchFamily="49" charset="0"/>
                        </a:rPr>
                        <a:t>random.choice(user_agents)</a:t>
                      </a:r>
                    </a:p>
                    <a:p>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parse</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 response):</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title = response.xpath(</a:t>
                      </a:r>
                      <a:r>
                        <a:rPr lang="en-US" altLang="zh-CN" sz="840">
                          <a:solidFill>
                            <a:srgbClr val="6AAB73"/>
                          </a:solidFill>
                          <a:effectLst/>
                          <a:latin typeface="Courier New" panose="02070309020205020404" pitchFamily="49" charset="0"/>
                          <a:cs typeface="Courier New" panose="02070309020205020404" pitchFamily="49" charset="0"/>
                        </a:rPr>
                        <a:t>"//h1[@class='title']/text()"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genre = response.xpath(</a:t>
                      </a:r>
                      <a:r>
                        <a:rPr lang="en-US" altLang="zh-CN" sz="840">
                          <a:solidFill>
                            <a:srgbClr val="6AAB73"/>
                          </a:solidFill>
                          <a:effectLst/>
                          <a:latin typeface="Courier New" panose="02070309020205020404" pitchFamily="49" charset="0"/>
                          <a:cs typeface="Courier New" panose="02070309020205020404" pitchFamily="49" charset="0"/>
                        </a:rPr>
                        <a:t>"//span[@class='genre']/text()"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genre = re.sub(</a:t>
                      </a:r>
                      <a:r>
                        <a:rPr lang="en-US" altLang="zh-CN" sz="840">
                          <a:solidFill>
                            <a:srgbClr val="6AAB73"/>
                          </a:solidFill>
                          <a:effectLst/>
                          <a:latin typeface="Courier New" panose="02070309020205020404" pitchFamily="49" charset="0"/>
                          <a:cs typeface="Courier New" panose="02070309020205020404" pitchFamily="49" charset="0"/>
                        </a:rPr>
                        <a:t>r'\n|\s|\t'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a:t>
                      </a:r>
                      <a:r>
                        <a:rPr lang="en-US" altLang="zh-CN" sz="840">
                          <a:solidFill>
                            <a:srgbClr val="BCBEC4"/>
                          </a:solidFill>
                          <a:effectLst/>
                          <a:latin typeface="Courier New" panose="02070309020205020404" pitchFamily="49" charset="0"/>
                          <a:cs typeface="Courier New" panose="02070309020205020404" pitchFamily="49" charset="0"/>
                        </a:rPr>
                        <a:t>, genre)</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content = response.xpath(</a:t>
                      </a:r>
                      <a:r>
                        <a:rPr lang="en-US" altLang="zh-CN" sz="840">
                          <a:solidFill>
                            <a:srgbClr val="6AAB73"/>
                          </a:solidFill>
                          <a:effectLst/>
                          <a:latin typeface="Courier New" panose="02070309020205020404" pitchFamily="49" charset="0"/>
                          <a:cs typeface="Courier New" panose="02070309020205020404" pitchFamily="49" charset="0"/>
                        </a:rPr>
                        <a:t>"//p[@slot='content']/text()"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content = re.sub(</a:t>
                      </a:r>
                      <a:r>
                        <a:rPr lang="en-US" altLang="zh-CN" sz="840">
                          <a:solidFill>
                            <a:srgbClr val="6AAB73"/>
                          </a:solidFill>
                          <a:effectLst/>
                          <a:latin typeface="Courier New" panose="02070309020205020404" pitchFamily="49" charset="0"/>
                          <a:cs typeface="Courier New" panose="02070309020205020404" pitchFamily="49" charset="0"/>
                        </a:rPr>
                        <a:t>r'\n|\t'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a:t>
                      </a:r>
                      <a:r>
                        <a:rPr lang="en-US" altLang="zh-CN" sz="840">
                          <a:solidFill>
                            <a:srgbClr val="BCBEC4"/>
                          </a:solidFill>
                          <a:effectLst/>
                          <a:latin typeface="Courier New" panose="02070309020205020404" pitchFamily="49" charset="0"/>
                          <a:cs typeface="Courier New" panose="02070309020205020404" pitchFamily="49" charset="0"/>
                        </a:rPr>
                        <a:t>, content)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6339155A-9D87-B045-8491-C585016E681B}"/>
              </a:ext>
            </a:extLst>
          </p:cNvPr>
          <p:cNvGraphicFramePr>
            <a:graphicFrameLocks noGrp="1"/>
          </p:cNvGraphicFramePr>
          <p:nvPr>
            <p:extLst>
              <p:ext uri="{D42A27DB-BD31-4B8C-83A1-F6EECF244321}">
                <p14:modId xmlns:p14="http://schemas.microsoft.com/office/powerpoint/2010/main" val="601312395"/>
              </p:ext>
            </p:extLst>
          </p:nvPr>
        </p:nvGraphicFramePr>
        <p:xfrm>
          <a:off x="6275597" y="20547"/>
          <a:ext cx="4645904" cy="1982585"/>
        </p:xfrm>
        <a:graphic>
          <a:graphicData uri="http://schemas.openxmlformats.org/drawingml/2006/table">
            <a:tbl>
              <a:tblPr firstRow="1" firstCol="1" bandRow="1"/>
              <a:tblGrid>
                <a:gridCol w="4645904">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a:t>
                      </a:r>
                      <a:r>
                        <a:rPr lang="en-US" altLang="zh-CN" sz="1000" b="1" i="1" kern="100" dirty="0">
                          <a:effectLst/>
                          <a:latin typeface="Times New Roman" panose="02020603050405020304" pitchFamily="18" charset="0"/>
                          <a:ea typeface="等线" panose="02010600030101010101" pitchFamily="2" charset="-122"/>
                        </a:rPr>
                        <a:t>_detail</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900">
                          <a:solidFill>
                            <a:srgbClr val="BCBEC4"/>
                          </a:solidFill>
                          <a:effectLst/>
                          <a:latin typeface="Courier New" panose="02070309020205020404" pitchFamily="49" charset="0"/>
                          <a:cs typeface="Courier New" panose="02070309020205020404" pitchFamily="49" charset="0"/>
                        </a:rPr>
                        <a:t> </a:t>
                      </a:r>
                      <a:r>
                        <a:rPr lang="zh-CN" altLang="en-US"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BCBEC4"/>
                          </a:solidFill>
                          <a:effectLst/>
                          <a:latin typeface="Courier New" panose="02070309020205020404" pitchFamily="49" charset="0"/>
                          <a:cs typeface="Courier New" panose="02070309020205020404" pitchFamily="49" charset="0"/>
                        </a:rPr>
                        <a:t>data = {</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"title"</a:t>
                      </a:r>
                      <a:r>
                        <a:rPr lang="en-US" altLang="zh-CN" sz="900">
                          <a:solidFill>
                            <a:srgbClr val="BCBEC4"/>
                          </a:solidFill>
                          <a:effectLst/>
                          <a:latin typeface="Courier New" panose="02070309020205020404" pitchFamily="49" charset="0"/>
                          <a:cs typeface="Courier New" panose="02070309020205020404" pitchFamily="49" charset="0"/>
                        </a:rPr>
                        <a:t>: title,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"genre"</a:t>
                      </a:r>
                      <a:r>
                        <a:rPr lang="en-US" altLang="zh-CN" sz="900">
                          <a:solidFill>
                            <a:srgbClr val="BCBEC4"/>
                          </a:solidFill>
                          <a:effectLst/>
                          <a:latin typeface="Courier New" panose="02070309020205020404" pitchFamily="49" charset="0"/>
                          <a:cs typeface="Courier New" panose="02070309020205020404" pitchFamily="49" charset="0"/>
                        </a:rPr>
                        <a:t>: genre,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"content"</a:t>
                      </a:r>
                      <a:r>
                        <a:rPr lang="en-US" altLang="zh-CN" sz="900">
                          <a:solidFill>
                            <a:srgbClr val="BCBEC4"/>
                          </a:solidFill>
                          <a:effectLst/>
                          <a:latin typeface="Courier New" panose="02070309020205020404" pitchFamily="49" charset="0"/>
                          <a:cs typeface="Courier New" panose="02070309020205020404" pitchFamily="49" charset="0"/>
                        </a:rPr>
                        <a:t>: content,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br>
                        <a:rPr lang="en-US" altLang="zh-CN" sz="900">
                          <a:solidFill>
                            <a:srgbClr val="BCBEC4"/>
                          </a:solidFill>
                          <a:effectLst/>
                          <a:latin typeface="Courier New" panose="02070309020205020404" pitchFamily="49" charset="0"/>
                          <a:cs typeface="Courier New" panose="02070309020205020404" pitchFamily="49" charset="0"/>
                        </a:rPr>
                      </a:b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7A7E85"/>
                          </a:solidFill>
                          <a:effectLst/>
                          <a:latin typeface="Courier New" panose="02070309020205020404" pitchFamily="49" charset="0"/>
                          <a:cs typeface="Courier New" panose="02070309020205020404" pitchFamily="49" charset="0"/>
                        </a:rPr>
                        <a:t># Save data</a:t>
                      </a:r>
                      <a:br>
                        <a:rPr lang="en-US" altLang="zh-CN" sz="900">
                          <a:solidFill>
                            <a:srgbClr val="7A7E85"/>
                          </a:solidFill>
                          <a:effectLst/>
                          <a:latin typeface="Courier New" panose="02070309020205020404" pitchFamily="49" charset="0"/>
                          <a:cs typeface="Courier New" panose="02070309020205020404" pitchFamily="49" charset="0"/>
                        </a:rPr>
                      </a:br>
                      <a:r>
                        <a:rPr lang="en-US" altLang="zh-CN" sz="900">
                          <a:solidFill>
                            <a:srgbClr val="7A7E85"/>
                          </a:solidFill>
                          <a:effectLst/>
                          <a:latin typeface="Courier New" panose="02070309020205020404" pitchFamily="49" charset="0"/>
                          <a:cs typeface="Courier New" panose="02070309020205020404" pitchFamily="49" charset="0"/>
                        </a:rPr>
                        <a:t>        </a:t>
                      </a:r>
                      <a:r>
                        <a:rPr lang="en-US" altLang="zh-CN" sz="900">
                          <a:solidFill>
                            <a:srgbClr val="CF8E6D"/>
                          </a:solidFill>
                          <a:effectLst/>
                          <a:latin typeface="Courier New" panose="02070309020205020404" pitchFamily="49" charset="0"/>
                          <a:cs typeface="Courier New" panose="02070309020205020404" pitchFamily="49" charset="0"/>
                        </a:rPr>
                        <a:t>if </a:t>
                      </a:r>
                      <a:r>
                        <a:rPr lang="en-US" altLang="zh-CN" sz="900">
                          <a:solidFill>
                            <a:srgbClr val="94558D"/>
                          </a:solidFill>
                          <a:effectLst/>
                          <a:latin typeface="Courier New" panose="02070309020205020404" pitchFamily="49" charset="0"/>
                          <a:cs typeface="Courier New" panose="02070309020205020404" pitchFamily="49" charset="0"/>
                        </a:rPr>
                        <a:t>self</a:t>
                      </a:r>
                      <a:r>
                        <a:rPr lang="en-US" altLang="zh-CN" sz="900">
                          <a:solidFill>
                            <a:srgbClr val="BCBEC4"/>
                          </a:solidFill>
                          <a:effectLst/>
                          <a:latin typeface="Courier New" panose="02070309020205020404" pitchFamily="49" charset="0"/>
                          <a:cs typeface="Courier New" panose="02070309020205020404" pitchFamily="49" charset="0"/>
                        </a:rPr>
                        <a:t>.custom_settings[</a:t>
                      </a:r>
                      <a:r>
                        <a:rPr lang="en-US" altLang="zh-CN" sz="900">
                          <a:solidFill>
                            <a:srgbClr val="6AAB73"/>
                          </a:solidFill>
                          <a:effectLst/>
                          <a:latin typeface="Courier New" panose="02070309020205020404" pitchFamily="49" charset="0"/>
                          <a:cs typeface="Courier New" panose="02070309020205020404" pitchFamily="49" charset="0"/>
                        </a:rPr>
                        <a:t>'SAVE_DATA'</a:t>
                      </a:r>
                      <a:r>
                        <a:rPr lang="en-US" altLang="zh-CN" sz="900">
                          <a:solidFill>
                            <a:srgbClr val="BCBEC4"/>
                          </a:solidFill>
                          <a:effectLst/>
                          <a:latin typeface="Courier New" panose="02070309020205020404" pitchFamily="49" charset="0"/>
                          <a:cs typeface="Courier New" panose="02070309020205020404" pitchFamily="49" charset="0"/>
                        </a:rPr>
                        <a: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__save_data__.save_data_to_excel(data, </a:t>
                      </a:r>
                      <a:r>
                        <a:rPr lang="en-US" altLang="zh-CN" sz="900">
                          <a:solidFill>
                            <a:srgbClr val="AA4926"/>
                          </a:solidFill>
                          <a:effectLst/>
                          <a:latin typeface="Courier New" panose="02070309020205020404" pitchFamily="49" charset="0"/>
                          <a:cs typeface="Courier New" panose="02070309020205020404" pitchFamily="49" charset="0"/>
                        </a:rPr>
                        <a:t>file_name</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"movie_content"</a:t>
                      </a:r>
                      <a:r>
                        <a:rPr lang="en-US" altLang="zh-CN" sz="900">
                          <a:solidFill>
                            <a:srgbClr val="BCBEC4"/>
                          </a:solidFill>
                          <a:effectLst/>
                          <a:latin typeface="Courier New" panose="02070309020205020404" pitchFamily="49" charset="0"/>
                          <a:cs typeface="Courier New" panose="02070309020205020404" pitchFamily="49" charset="0"/>
                        </a:rPr>
                        <a: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title:" </a:t>
                      </a:r>
                      <a:r>
                        <a:rPr lang="en-US" altLang="zh-CN" sz="900">
                          <a:solidFill>
                            <a:srgbClr val="BCBEC4"/>
                          </a:solidFill>
                          <a:effectLst/>
                          <a:latin typeface="Courier New" panose="02070309020205020404" pitchFamily="49" charset="0"/>
                          <a:cs typeface="Courier New" panose="02070309020205020404" pitchFamily="49" charset="0"/>
                        </a:rPr>
                        <a:t>+ title)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genre:" </a:t>
                      </a:r>
                      <a:r>
                        <a:rPr lang="en-US" altLang="zh-CN" sz="900">
                          <a:solidFill>
                            <a:srgbClr val="BCBEC4"/>
                          </a:solidFill>
                          <a:effectLst/>
                          <a:latin typeface="Courier New" panose="02070309020205020404" pitchFamily="49" charset="0"/>
                          <a:cs typeface="Courier New" panose="02070309020205020404" pitchFamily="49" charset="0"/>
                        </a:rPr>
                        <a:t>+ genre)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content: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a:t>
                      </a:r>
                      <a:r>
                        <a:rPr lang="en-US" altLang="zh-CN" sz="900">
                          <a:solidFill>
                            <a:srgbClr val="BCBEC4"/>
                          </a:solidFill>
                          <a:effectLst/>
                          <a:latin typeface="Courier New" panose="02070309020205020404" pitchFamily="49" charset="0"/>
                          <a:cs typeface="Courier New" panose="02070309020205020404" pitchFamily="49" charset="0"/>
                        </a:rPr>
                        <a:t>+ content)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4" name="表格 3">
            <a:extLst>
              <a:ext uri="{FF2B5EF4-FFF2-40B4-BE49-F238E27FC236}">
                <a16:creationId xmlns:a16="http://schemas.microsoft.com/office/drawing/2014/main" id="{92FB1224-BA5B-C2E6-810A-5E0994CE64A3}"/>
              </a:ext>
            </a:extLst>
          </p:cNvPr>
          <p:cNvGraphicFramePr>
            <a:graphicFrameLocks noGrp="1"/>
          </p:cNvGraphicFramePr>
          <p:nvPr>
            <p:extLst>
              <p:ext uri="{D42A27DB-BD31-4B8C-83A1-F6EECF244321}">
                <p14:modId xmlns:p14="http://schemas.microsoft.com/office/powerpoint/2010/main" val="849088648"/>
              </p:ext>
            </p:extLst>
          </p:nvPr>
        </p:nvGraphicFramePr>
        <p:xfrm>
          <a:off x="6212039" y="3236144"/>
          <a:ext cx="4773020" cy="294270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settings</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0">
                <a:tc>
                  <a:txBody>
                    <a:bodyPr/>
                    <a:lstStyle/>
                    <a:p>
                      <a:r>
                        <a:rPr lang="en-US" altLang="zh-CN" sz="1200">
                          <a:solidFill>
                            <a:srgbClr val="CF8E6D"/>
                          </a:solidFill>
                          <a:effectLst/>
                          <a:latin typeface="Courier New" panose="02070309020205020404" pitchFamily="49" charset="0"/>
                          <a:cs typeface="Courier New" panose="02070309020205020404" pitchFamily="49" charset="0"/>
                        </a:rPr>
                        <a:t>def </a:t>
                      </a:r>
                      <a:r>
                        <a:rPr lang="en-US" altLang="zh-CN" sz="1200">
                          <a:solidFill>
                            <a:srgbClr val="56A8F5"/>
                          </a:solidFill>
                          <a:effectLst/>
                          <a:latin typeface="Courier New" panose="02070309020205020404" pitchFamily="49" charset="0"/>
                          <a:cs typeface="Courier New" panose="02070309020205020404" pitchFamily="49" charset="0"/>
                        </a:rPr>
                        <a:t>get_movie_url</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Read Excel file and do analysis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file_path = </a:t>
                      </a:r>
                      <a:r>
                        <a:rPr lang="en-US" altLang="zh-CN" sz="1200">
                          <a:solidFill>
                            <a:srgbClr val="6AAB73"/>
                          </a:solidFill>
                          <a:effectLst/>
                          <a:latin typeface="Courier New" panose="02070309020205020404" pitchFamily="49" charset="0"/>
                          <a:cs typeface="Courier New" panose="02070309020205020404" pitchFamily="49" charset="0"/>
                        </a:rPr>
                        <a:t>'./movie_list/movie_data.xlsx'</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movie_data = pd.read_excel(file_path)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Get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url_series = movie_data[</a:t>
                      </a:r>
                      <a:r>
                        <a:rPr lang="en-US" altLang="zh-CN" sz="1200">
                          <a:solidFill>
                            <a:srgbClr val="6AAB73"/>
                          </a:solidFill>
                          <a:effectLst/>
                          <a:latin typeface="Courier New" panose="02070309020205020404" pitchFamily="49" charset="0"/>
                          <a:cs typeface="Courier New" panose="02070309020205020404" pitchFamily="49" charset="0"/>
                        </a:rPr>
                        <a:t>'link'</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sub_urls = url_series.values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Header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header_url = </a:t>
                      </a:r>
                      <a:r>
                        <a:rPr lang="en-US" altLang="zh-CN" sz="1200">
                          <a:solidFill>
                            <a:srgbClr val="6AAB73"/>
                          </a:solidFill>
                          <a:effectLst/>
                          <a:latin typeface="Courier New" panose="02070309020205020404" pitchFamily="49" charset="0"/>
                          <a:cs typeface="Courier New" panose="02070309020205020404" pitchFamily="49" charset="0"/>
                        </a:rPr>
                        <a:t>'https://www.rottentomatoes.com'</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urls = np.array(sub_urls, </a:t>
                      </a:r>
                      <a:r>
                        <a:rPr lang="en-US" altLang="zh-CN" sz="1200">
                          <a:solidFill>
                            <a:srgbClr val="AA4926"/>
                          </a:solidFill>
                          <a:effectLst/>
                          <a:latin typeface="Courier New" panose="02070309020205020404" pitchFamily="49" charset="0"/>
                          <a:cs typeface="Courier New" panose="02070309020205020404" pitchFamily="49" charset="0"/>
                        </a:rPr>
                        <a:t>dtype</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object</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urls_with_header = header_url + urls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8888C6"/>
                          </a:solidFill>
                          <a:effectLst/>
                          <a:latin typeface="Courier New" panose="02070309020205020404" pitchFamily="49" charset="0"/>
                          <a:cs typeface="Courier New" panose="02070309020205020404" pitchFamily="49" charset="0"/>
                        </a:rPr>
                        <a:t>print</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len</a:t>
                      </a:r>
                      <a:r>
                        <a:rPr lang="en-US" altLang="zh-CN" sz="1200">
                          <a:solidFill>
                            <a:srgbClr val="BCBEC4"/>
                          </a:solidFill>
                          <a:effectLst/>
                          <a:latin typeface="Courier New" panose="02070309020205020404" pitchFamily="49" charset="0"/>
                          <a:cs typeface="Courier New" panose="02070309020205020404" pitchFamily="49" charset="0"/>
                        </a:rPr>
                        <a:t>(urls_with_header))</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return </a:t>
                      </a:r>
                      <a:r>
                        <a:rPr lang="en-US" altLang="zh-CN" sz="1200">
                          <a:solidFill>
                            <a:srgbClr val="BCBEC4"/>
                          </a:solidFill>
                          <a:effectLst/>
                          <a:latin typeface="Courier New" panose="02070309020205020404" pitchFamily="49" charset="0"/>
                          <a:cs typeface="Courier New" panose="02070309020205020404" pitchFamily="49" charset="0"/>
                        </a:rPr>
                        <a:t>urls_with_header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5" name="矩形 4">
            <a:extLst>
              <a:ext uri="{FF2B5EF4-FFF2-40B4-BE49-F238E27FC236}">
                <a16:creationId xmlns:a16="http://schemas.microsoft.com/office/drawing/2014/main" id="{1DF08314-C5A1-1314-3DBF-48CF6FFF661F}"/>
              </a:ext>
            </a:extLst>
          </p:cNvPr>
          <p:cNvSpPr/>
          <p:nvPr/>
        </p:nvSpPr>
        <p:spPr>
          <a:xfrm>
            <a:off x="1021169" y="685239"/>
            <a:ext cx="2760732" cy="2035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E44D393B-9AB8-1591-BC07-FE7AF8A9FC3E}"/>
              </a:ext>
            </a:extLst>
          </p:cNvPr>
          <p:cNvCxnSpPr>
            <a:cxnSpLocks/>
          </p:cNvCxnSpPr>
          <p:nvPr/>
        </p:nvCxnSpPr>
        <p:spPr>
          <a:xfrm flipH="1" flipV="1">
            <a:off x="3863083" y="972509"/>
            <a:ext cx="2348956" cy="22636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9879EE24-3D6A-C61D-CBE9-239E8F92EBE4}"/>
              </a:ext>
            </a:extLst>
          </p:cNvPr>
          <p:cNvSpPr/>
          <p:nvPr/>
        </p:nvSpPr>
        <p:spPr>
          <a:xfrm>
            <a:off x="1134418" y="2507661"/>
            <a:ext cx="2760732" cy="2035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68BE5DD-8F4D-75ED-E668-D34815D76856}"/>
              </a:ext>
            </a:extLst>
          </p:cNvPr>
          <p:cNvSpPr txBox="1"/>
          <p:nvPr/>
        </p:nvSpPr>
        <p:spPr>
          <a:xfrm>
            <a:off x="3895150" y="435454"/>
            <a:ext cx="1707199" cy="276999"/>
          </a:xfrm>
          <a:prstGeom prst="rect">
            <a:avLst/>
          </a:prstGeom>
          <a:solidFill>
            <a:srgbClr val="C00000"/>
          </a:solidFill>
        </p:spPr>
        <p:txBody>
          <a:bodyPr wrap="none" rtlCol="0">
            <a:spAutoFit/>
          </a:bodyPr>
          <a:lstStyle/>
          <a:p>
            <a:r>
              <a:rPr kumimoji="1" lang="en-US" altLang="zh-CN" sz="1200" b="1">
                <a:solidFill>
                  <a:schemeClr val="bg1"/>
                </a:solidFill>
              </a:rPr>
              <a:t>1.</a:t>
            </a:r>
            <a:r>
              <a:rPr kumimoji="1" lang="zh-CN" altLang="en-US" sz="1200" b="1">
                <a:solidFill>
                  <a:schemeClr val="bg1"/>
                </a:solidFill>
              </a:rPr>
              <a:t> </a:t>
            </a:r>
            <a:r>
              <a:rPr kumimoji="1" lang="en-US" altLang="zh-CN" sz="1200" b="1">
                <a:solidFill>
                  <a:schemeClr val="bg1"/>
                </a:solidFill>
              </a:rPr>
              <a:t>Initialize</a:t>
            </a:r>
            <a:r>
              <a:rPr kumimoji="1" lang="zh-CN" altLang="en-US" sz="1200" b="1">
                <a:solidFill>
                  <a:schemeClr val="bg1"/>
                </a:solidFill>
              </a:rPr>
              <a:t> </a:t>
            </a:r>
            <a:r>
              <a:rPr kumimoji="1" lang="en-US" altLang="zh-CN" sz="1200" b="1">
                <a:solidFill>
                  <a:schemeClr val="bg1"/>
                </a:solidFill>
              </a:rPr>
              <a:t>start</a:t>
            </a:r>
            <a:r>
              <a:rPr kumimoji="1" lang="zh-CN" altLang="en-US" sz="1200" b="1">
                <a:solidFill>
                  <a:schemeClr val="bg1"/>
                </a:solidFill>
              </a:rPr>
              <a:t> </a:t>
            </a:r>
            <a:r>
              <a:rPr kumimoji="1" lang="en-US" altLang="zh-CN" sz="1200" b="1">
                <a:solidFill>
                  <a:schemeClr val="bg1"/>
                </a:solidFill>
              </a:rPr>
              <a:t>url</a:t>
            </a:r>
            <a:r>
              <a:rPr kumimoji="1" lang="zh-CN" altLang="en-US" sz="1200" b="1">
                <a:solidFill>
                  <a:schemeClr val="bg1"/>
                </a:solidFill>
              </a:rPr>
              <a:t> </a:t>
            </a:r>
            <a:r>
              <a:rPr kumimoji="1" lang="en-US" altLang="zh-CN" sz="1200" b="1">
                <a:solidFill>
                  <a:schemeClr val="bg1"/>
                </a:solidFill>
              </a:rPr>
              <a:t>list</a:t>
            </a:r>
            <a:r>
              <a:rPr kumimoji="1" lang="zh-CN" altLang="en-US" sz="1200" b="1">
                <a:solidFill>
                  <a:schemeClr val="bg1"/>
                </a:solidFill>
              </a:rPr>
              <a:t> </a:t>
            </a:r>
          </a:p>
        </p:txBody>
      </p:sp>
      <p:sp>
        <p:nvSpPr>
          <p:cNvPr id="11" name="文本框 10">
            <a:extLst>
              <a:ext uri="{FF2B5EF4-FFF2-40B4-BE49-F238E27FC236}">
                <a16:creationId xmlns:a16="http://schemas.microsoft.com/office/drawing/2014/main" id="{12464C8C-24C2-C9BF-3A8B-C1A4B46A2E16}"/>
              </a:ext>
            </a:extLst>
          </p:cNvPr>
          <p:cNvSpPr txBox="1"/>
          <p:nvPr/>
        </p:nvSpPr>
        <p:spPr>
          <a:xfrm>
            <a:off x="3175507" y="2143112"/>
            <a:ext cx="1571264" cy="276999"/>
          </a:xfrm>
          <a:prstGeom prst="rect">
            <a:avLst/>
          </a:prstGeom>
          <a:solidFill>
            <a:srgbClr val="C00000"/>
          </a:solidFill>
        </p:spPr>
        <p:txBody>
          <a:bodyPr wrap="none" rtlCol="0">
            <a:spAutoFit/>
          </a:bodyPr>
          <a:lstStyle/>
          <a:p>
            <a:r>
              <a:rPr kumimoji="1" lang="en-US" altLang="zh-CN" sz="1200" b="1">
                <a:solidFill>
                  <a:schemeClr val="bg1"/>
                </a:solidFill>
              </a:rPr>
              <a:t>2.</a:t>
            </a:r>
            <a:r>
              <a:rPr kumimoji="1" lang="zh-CN" altLang="en-US" sz="1200" b="1">
                <a:solidFill>
                  <a:schemeClr val="bg1"/>
                </a:solidFill>
              </a:rPr>
              <a:t> </a:t>
            </a:r>
            <a:r>
              <a:rPr kumimoji="1" lang="en-US" altLang="zh-CN" sz="1200" b="1">
                <a:solidFill>
                  <a:schemeClr val="bg1"/>
                </a:solidFill>
              </a:rPr>
              <a:t>Traverse</a:t>
            </a:r>
            <a:r>
              <a:rPr kumimoji="1" lang="zh-CN" altLang="en-US" sz="1200" b="1">
                <a:solidFill>
                  <a:schemeClr val="bg1"/>
                </a:solidFill>
              </a:rPr>
              <a:t> </a:t>
            </a:r>
            <a:r>
              <a:rPr kumimoji="1" lang="en-US" altLang="zh-CN" sz="1200" b="1">
                <a:solidFill>
                  <a:schemeClr val="bg1"/>
                </a:solidFill>
              </a:rPr>
              <a:t>the</a:t>
            </a:r>
            <a:r>
              <a:rPr kumimoji="1" lang="zh-CN" altLang="en-US" sz="1200" b="1">
                <a:solidFill>
                  <a:schemeClr val="bg1"/>
                </a:solidFill>
              </a:rPr>
              <a:t> </a:t>
            </a:r>
            <a:r>
              <a:rPr kumimoji="1" lang="en-US" altLang="zh-CN" sz="1200" b="1">
                <a:solidFill>
                  <a:schemeClr val="bg1"/>
                </a:solidFill>
              </a:rPr>
              <a:t>url</a:t>
            </a:r>
            <a:r>
              <a:rPr kumimoji="1" lang="zh-CN" altLang="en-US" sz="1200" b="1">
                <a:solidFill>
                  <a:schemeClr val="bg1"/>
                </a:solidFill>
              </a:rPr>
              <a:t> </a:t>
            </a:r>
            <a:r>
              <a:rPr kumimoji="1" lang="en-US" altLang="zh-CN" sz="1200" b="1">
                <a:solidFill>
                  <a:schemeClr val="bg1"/>
                </a:solidFill>
              </a:rPr>
              <a:t>list</a:t>
            </a:r>
            <a:endParaRPr kumimoji="1" lang="zh-CN" altLang="en-US" sz="1200" b="1">
              <a:solidFill>
                <a:schemeClr val="bg1"/>
              </a:solidFill>
            </a:endParaRPr>
          </a:p>
        </p:txBody>
      </p:sp>
      <p:sp>
        <p:nvSpPr>
          <p:cNvPr id="12" name="矩形 11">
            <a:extLst>
              <a:ext uri="{FF2B5EF4-FFF2-40B4-BE49-F238E27FC236}">
                <a16:creationId xmlns:a16="http://schemas.microsoft.com/office/drawing/2014/main" id="{60320486-0376-3E5F-071D-CDB856AE3EB6}"/>
              </a:ext>
            </a:extLst>
          </p:cNvPr>
          <p:cNvSpPr/>
          <p:nvPr/>
        </p:nvSpPr>
        <p:spPr>
          <a:xfrm>
            <a:off x="1295848" y="6187734"/>
            <a:ext cx="3933698" cy="3731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0F0A8DD-6B4D-1447-4E1D-A88E7DFC70C4}"/>
              </a:ext>
            </a:extLst>
          </p:cNvPr>
          <p:cNvSpPr txBox="1"/>
          <p:nvPr/>
        </p:nvSpPr>
        <p:spPr>
          <a:xfrm>
            <a:off x="5380282" y="6396098"/>
            <a:ext cx="4978542" cy="276999"/>
          </a:xfrm>
          <a:prstGeom prst="rect">
            <a:avLst/>
          </a:prstGeom>
          <a:solidFill>
            <a:srgbClr val="C00000"/>
          </a:solidFill>
        </p:spPr>
        <p:txBody>
          <a:bodyPr wrap="none" rtlCol="0">
            <a:spAutoFit/>
          </a:bodyPr>
          <a:lstStyle/>
          <a:p>
            <a:r>
              <a:rPr kumimoji="1" lang="en-US" altLang="zh-CN" sz="1200" b="1">
                <a:solidFill>
                  <a:schemeClr val="bg1"/>
                </a:solidFill>
              </a:rPr>
              <a:t>3.</a:t>
            </a:r>
            <a:r>
              <a:rPr kumimoji="1" lang="zh-CN" altLang="en-US" sz="1200" b="1">
                <a:solidFill>
                  <a:schemeClr val="bg1"/>
                </a:solidFill>
              </a:rPr>
              <a:t> </a:t>
            </a:r>
            <a:r>
              <a:rPr kumimoji="1" lang="en-US" altLang="zh-CN" sz="1200" b="1">
                <a:solidFill>
                  <a:schemeClr val="bg1"/>
                </a:solidFill>
              </a:rPr>
              <a:t>Retrieve</a:t>
            </a:r>
            <a:r>
              <a:rPr kumimoji="1" lang="zh-CN" altLang="en-US" sz="1200" b="1">
                <a:solidFill>
                  <a:schemeClr val="bg1"/>
                </a:solidFill>
              </a:rPr>
              <a:t> </a:t>
            </a:r>
            <a:r>
              <a:rPr kumimoji="1" lang="en-US" altLang="zh-CN" sz="1200" b="1">
                <a:solidFill>
                  <a:schemeClr val="bg1"/>
                </a:solidFill>
              </a:rPr>
              <a:t>plots,</a:t>
            </a:r>
            <a:r>
              <a:rPr kumimoji="1" lang="zh-CN" altLang="en-US" sz="1200" b="1">
                <a:solidFill>
                  <a:schemeClr val="bg1"/>
                </a:solidFill>
              </a:rPr>
              <a:t> </a:t>
            </a:r>
            <a:r>
              <a:rPr kumimoji="1" lang="en-US" altLang="zh-CN" sz="1200" b="1">
                <a:solidFill>
                  <a:schemeClr val="bg1"/>
                </a:solidFill>
              </a:rPr>
              <a:t>and</a:t>
            </a:r>
            <a:r>
              <a:rPr kumimoji="1" lang="zh-CN" altLang="en-US" sz="1200" b="1">
                <a:solidFill>
                  <a:schemeClr val="bg1"/>
                </a:solidFill>
              </a:rPr>
              <a:t> </a:t>
            </a:r>
            <a:r>
              <a:rPr kumimoji="1" lang="en-US" altLang="zh-CN" sz="1200" b="1">
                <a:solidFill>
                  <a:schemeClr val="bg1"/>
                </a:solidFill>
              </a:rPr>
              <a:t>do</a:t>
            </a:r>
            <a:r>
              <a:rPr kumimoji="1" lang="zh-CN" altLang="en-US" sz="1200" b="1">
                <a:solidFill>
                  <a:schemeClr val="bg1"/>
                </a:solidFill>
              </a:rPr>
              <a:t> </a:t>
            </a:r>
            <a:r>
              <a:rPr kumimoji="1" lang="en-US" altLang="zh-CN" sz="1200" b="1">
                <a:solidFill>
                  <a:schemeClr val="bg1"/>
                </a:solidFill>
              </a:rPr>
              <a:t>some</a:t>
            </a:r>
            <a:r>
              <a:rPr kumimoji="1" lang="zh-CN" altLang="en-US" sz="1200" b="1">
                <a:solidFill>
                  <a:schemeClr val="bg1"/>
                </a:solidFill>
              </a:rPr>
              <a:t> </a:t>
            </a:r>
            <a:r>
              <a:rPr kumimoji="1" lang="en-US" altLang="zh-CN" sz="1200" b="1">
                <a:solidFill>
                  <a:schemeClr val="bg1"/>
                </a:solidFill>
              </a:rPr>
              <a:t>liguistic</a:t>
            </a:r>
            <a:r>
              <a:rPr kumimoji="1" lang="zh-CN" altLang="en-US" sz="1200" b="1">
                <a:solidFill>
                  <a:schemeClr val="bg1"/>
                </a:solidFill>
              </a:rPr>
              <a:t> </a:t>
            </a:r>
            <a:r>
              <a:rPr kumimoji="1" lang="en-US" altLang="zh-CN" sz="1200" b="1">
                <a:solidFill>
                  <a:schemeClr val="bg1"/>
                </a:solidFill>
              </a:rPr>
              <a:t>tricks</a:t>
            </a:r>
            <a:r>
              <a:rPr kumimoji="1" lang="zh-CN" altLang="en-US" sz="1200" b="1">
                <a:solidFill>
                  <a:schemeClr val="bg1"/>
                </a:solidFill>
              </a:rPr>
              <a:t> </a:t>
            </a:r>
            <a:r>
              <a:rPr kumimoji="1" lang="en-US" altLang="zh-CN" sz="1200" b="1">
                <a:solidFill>
                  <a:schemeClr val="bg1"/>
                </a:solidFill>
              </a:rPr>
              <a:t>to</a:t>
            </a:r>
            <a:r>
              <a:rPr kumimoji="1" lang="zh-CN" altLang="en-US" sz="1200" b="1">
                <a:solidFill>
                  <a:schemeClr val="bg1"/>
                </a:solidFill>
              </a:rPr>
              <a:t> </a:t>
            </a:r>
            <a:r>
              <a:rPr kumimoji="1" lang="en-US" altLang="zh-CN" sz="1200" b="1">
                <a:solidFill>
                  <a:schemeClr val="bg1"/>
                </a:solidFill>
              </a:rPr>
              <a:t>make</a:t>
            </a:r>
            <a:r>
              <a:rPr kumimoji="1" lang="zh-CN" altLang="en-US" sz="1200" b="1">
                <a:solidFill>
                  <a:schemeClr val="bg1"/>
                </a:solidFill>
              </a:rPr>
              <a:t> </a:t>
            </a:r>
            <a:r>
              <a:rPr kumimoji="1" lang="en-US" altLang="zh-CN" sz="1200" b="1">
                <a:solidFill>
                  <a:schemeClr val="bg1"/>
                </a:solidFill>
              </a:rPr>
              <a:t>it</a:t>
            </a:r>
            <a:r>
              <a:rPr kumimoji="1" lang="zh-CN" altLang="en-US" sz="1200" b="1">
                <a:solidFill>
                  <a:schemeClr val="bg1"/>
                </a:solidFill>
              </a:rPr>
              <a:t> </a:t>
            </a:r>
            <a:r>
              <a:rPr kumimoji="1" lang="en-US" altLang="zh-CN" sz="1200" b="1">
                <a:solidFill>
                  <a:schemeClr val="bg1"/>
                </a:solidFill>
              </a:rPr>
              <a:t>into</a:t>
            </a:r>
            <a:r>
              <a:rPr kumimoji="1" lang="zh-CN" altLang="en-US" sz="1200" b="1">
                <a:solidFill>
                  <a:schemeClr val="bg1"/>
                </a:solidFill>
              </a:rPr>
              <a:t> </a:t>
            </a:r>
            <a:r>
              <a:rPr kumimoji="1" lang="en-US" altLang="zh-CN" sz="1200" b="1">
                <a:solidFill>
                  <a:schemeClr val="bg1"/>
                </a:solidFill>
              </a:rPr>
              <a:t>a</a:t>
            </a:r>
            <a:r>
              <a:rPr kumimoji="1" lang="zh-CN" altLang="en-US" sz="1200" b="1">
                <a:solidFill>
                  <a:schemeClr val="bg1"/>
                </a:solidFill>
              </a:rPr>
              <a:t> </a:t>
            </a:r>
            <a:r>
              <a:rPr kumimoji="1" lang="en-US" altLang="zh-CN" sz="1200" b="1">
                <a:solidFill>
                  <a:schemeClr val="bg1"/>
                </a:solidFill>
              </a:rPr>
              <a:t>single</a:t>
            </a:r>
            <a:r>
              <a:rPr kumimoji="1" lang="zh-CN" altLang="en-US" sz="1200" b="1">
                <a:solidFill>
                  <a:schemeClr val="bg1"/>
                </a:solidFill>
              </a:rPr>
              <a:t> </a:t>
            </a:r>
            <a:r>
              <a:rPr kumimoji="1" lang="en-US" altLang="zh-CN" sz="1200" b="1">
                <a:solidFill>
                  <a:schemeClr val="bg1"/>
                </a:solidFill>
              </a:rPr>
              <a:t>string.</a:t>
            </a:r>
            <a:endParaRPr kumimoji="1" lang="zh-CN" altLang="en-US" sz="1200" b="1">
              <a:solidFill>
                <a:schemeClr val="bg1"/>
              </a:solidFill>
            </a:endParaRPr>
          </a:p>
        </p:txBody>
      </p:sp>
      <p:sp>
        <p:nvSpPr>
          <p:cNvPr id="14" name="矩形 13">
            <a:extLst>
              <a:ext uri="{FF2B5EF4-FFF2-40B4-BE49-F238E27FC236}">
                <a16:creationId xmlns:a16="http://schemas.microsoft.com/office/drawing/2014/main" id="{2B326741-6CFA-73C1-F0C1-3611D02C3E1C}"/>
              </a:ext>
            </a:extLst>
          </p:cNvPr>
          <p:cNvSpPr/>
          <p:nvPr/>
        </p:nvSpPr>
        <p:spPr>
          <a:xfrm>
            <a:off x="6349429" y="972509"/>
            <a:ext cx="4253523" cy="64053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5EBB4D7-622F-D0F5-1A2C-7DCC174A938A}"/>
              </a:ext>
            </a:extLst>
          </p:cNvPr>
          <p:cNvSpPr txBox="1"/>
          <p:nvPr/>
        </p:nvSpPr>
        <p:spPr>
          <a:xfrm>
            <a:off x="8137212" y="638967"/>
            <a:ext cx="2465740" cy="276999"/>
          </a:xfrm>
          <a:prstGeom prst="rect">
            <a:avLst/>
          </a:prstGeom>
          <a:solidFill>
            <a:srgbClr val="C00000"/>
          </a:solidFill>
        </p:spPr>
        <p:txBody>
          <a:bodyPr wrap="none" rtlCol="0">
            <a:spAutoFit/>
          </a:bodyPr>
          <a:lstStyle/>
          <a:p>
            <a:r>
              <a:rPr kumimoji="1" lang="en-US" altLang="zh-CN" sz="1200" b="1">
                <a:solidFill>
                  <a:schemeClr val="bg1"/>
                </a:solidFill>
              </a:rPr>
              <a:t>4.</a:t>
            </a:r>
            <a:r>
              <a:rPr kumimoji="1" lang="zh-CN" altLang="en-US" sz="1200" b="1">
                <a:solidFill>
                  <a:schemeClr val="bg1"/>
                </a:solidFill>
              </a:rPr>
              <a:t> </a:t>
            </a:r>
            <a:r>
              <a:rPr kumimoji="1" lang="en-US" altLang="zh-CN" sz="1200" b="1">
                <a:solidFill>
                  <a:schemeClr val="bg1"/>
                </a:solidFill>
              </a:rPr>
              <a:t>Store</a:t>
            </a:r>
            <a:r>
              <a:rPr kumimoji="1" lang="zh-CN" altLang="en-US" sz="1200" b="1">
                <a:solidFill>
                  <a:schemeClr val="bg1"/>
                </a:solidFill>
              </a:rPr>
              <a:t> </a:t>
            </a:r>
            <a:r>
              <a:rPr kumimoji="1" lang="en-US" altLang="zh-CN" sz="1200" b="1">
                <a:solidFill>
                  <a:schemeClr val="bg1"/>
                </a:solidFill>
              </a:rPr>
              <a:t>data</a:t>
            </a:r>
            <a:r>
              <a:rPr kumimoji="1" lang="zh-CN" altLang="en-US" sz="1200" b="1">
                <a:solidFill>
                  <a:schemeClr val="bg1"/>
                </a:solidFill>
              </a:rPr>
              <a:t> </a:t>
            </a:r>
            <a:r>
              <a:rPr kumimoji="1" lang="en-US" altLang="zh-CN" sz="1200" b="1">
                <a:solidFill>
                  <a:schemeClr val="bg1"/>
                </a:solidFill>
              </a:rPr>
              <a:t>into</a:t>
            </a:r>
            <a:r>
              <a:rPr kumimoji="1" lang="zh-CN" altLang="en-US" sz="1200" b="1">
                <a:solidFill>
                  <a:schemeClr val="bg1"/>
                </a:solidFill>
              </a:rPr>
              <a:t> </a:t>
            </a:r>
            <a:r>
              <a:rPr kumimoji="1" lang="en-US" altLang="zh-CN" sz="1200" b="1">
                <a:solidFill>
                  <a:schemeClr val="bg1"/>
                </a:solidFill>
              </a:rPr>
              <a:t>another</a:t>
            </a:r>
            <a:r>
              <a:rPr kumimoji="1" lang="zh-CN" altLang="en-US" sz="1200" b="1">
                <a:solidFill>
                  <a:schemeClr val="bg1"/>
                </a:solidFill>
              </a:rPr>
              <a:t> </a:t>
            </a:r>
            <a:r>
              <a:rPr kumimoji="1" lang="en-US" altLang="zh-CN" sz="1200" b="1">
                <a:solidFill>
                  <a:schemeClr val="bg1"/>
                </a:solidFill>
              </a:rPr>
              <a:t>excel</a:t>
            </a:r>
            <a:r>
              <a:rPr kumimoji="1" lang="zh-CN" altLang="en-US" sz="1200" b="1">
                <a:solidFill>
                  <a:schemeClr val="bg1"/>
                </a:solidFill>
              </a:rPr>
              <a:t> </a:t>
            </a:r>
            <a:r>
              <a:rPr kumimoji="1" lang="en-US" altLang="zh-CN" sz="1200" b="1">
                <a:solidFill>
                  <a:schemeClr val="bg1"/>
                </a:solidFill>
              </a:rPr>
              <a:t>file.</a:t>
            </a:r>
            <a:endParaRPr kumimoji="1" lang="zh-CN" altLang="en-US" sz="1200" b="1">
              <a:solidFill>
                <a:schemeClr val="bg1"/>
              </a:solidFill>
            </a:endParaRPr>
          </a:p>
        </p:txBody>
      </p:sp>
    </p:spTree>
    <p:extLst>
      <p:ext uri="{BB962C8B-B14F-4D97-AF65-F5344CB8AC3E}">
        <p14:creationId xmlns:p14="http://schemas.microsoft.com/office/powerpoint/2010/main" val="958296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4000</TotalTime>
  <Words>3486</Words>
  <Application>Microsoft Macintosh PowerPoint</Application>
  <PresentationFormat>Widescreen</PresentationFormat>
  <Paragraphs>228</Paragraphs>
  <Slides>18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等线</vt:lpstr>
      <vt:lpstr>American Typewriter</vt:lpstr>
      <vt:lpstr>Arial</vt:lpstr>
      <vt:lpstr>Courier New</vt:lpstr>
      <vt:lpstr>Times New Roman</vt:lpstr>
      <vt:lpstr>Tw Cen MT</vt:lpstr>
      <vt:lpstr>Tw Cen MT Condensed</vt:lpstr>
      <vt:lpstr>Wingdings 3</vt:lpstr>
      <vt:lpstr>积分</vt:lpstr>
      <vt:lpstr>Plot Search using tf-idf Model From top 100+ list from Rotten Tomatoes</vt:lpstr>
      <vt:lpstr>1. Introduction</vt:lpstr>
      <vt:lpstr>Project Process</vt:lpstr>
      <vt:lpstr>2. First Crawler</vt:lpstr>
      <vt:lpstr>PowerPoint Presentation</vt:lpstr>
      <vt:lpstr>2. First Crawler</vt:lpstr>
      <vt:lpstr>3. Second Crawler</vt:lpstr>
      <vt:lpstr>3. Second Crawler</vt:lpstr>
      <vt:lpstr>PowerPoint Presentation</vt:lpstr>
      <vt:lpstr>3. Second Crawler</vt:lpstr>
      <vt:lpstr>4. TF-IDF Matrix &amp; Search</vt:lpstr>
      <vt:lpstr>4. TF-IDF Matrix &amp; Search</vt:lpstr>
      <vt:lpstr>4. TF-IDF Matrix &amp; Search</vt:lpstr>
      <vt:lpstr>4. TF-IDF Matrix &amp; Search</vt:lpstr>
      <vt:lpstr>4. TF-IDF Matrix &amp; Search</vt:lpstr>
      <vt:lpstr>4. TF-IDF Matrix &amp; Search</vt:lpstr>
      <vt:lpstr>4. TF-IDF Matrix &amp; Search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on Movie Classification</dc:title>
  <dc:creator>614550317@qq.com</dc:creator>
  <cp:lastModifiedBy>Huang Yanzhen</cp:lastModifiedBy>
  <cp:revision>603</cp:revision>
  <dcterms:created xsi:type="dcterms:W3CDTF">2023-11-04T10:52:44Z</dcterms:created>
  <dcterms:modified xsi:type="dcterms:W3CDTF">2023-11-14T01:14:55Z</dcterms:modified>
</cp:coreProperties>
</file>